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71" r:id="rId4"/>
    <p:sldId id="288" r:id="rId5"/>
    <p:sldId id="265" r:id="rId6"/>
    <p:sldId id="284" r:id="rId7"/>
    <p:sldId id="259" r:id="rId8"/>
    <p:sldId id="273" r:id="rId9"/>
    <p:sldId id="274" r:id="rId10"/>
    <p:sldId id="272" r:id="rId11"/>
    <p:sldId id="291" r:id="rId12"/>
    <p:sldId id="285" r:id="rId13"/>
    <p:sldId id="260" r:id="rId14"/>
    <p:sldId id="275" r:id="rId15"/>
    <p:sldId id="277" r:id="rId16"/>
    <p:sldId id="299" r:id="rId17"/>
    <p:sldId id="296" r:id="rId18"/>
    <p:sldId id="276" r:id="rId19"/>
    <p:sldId id="298" r:id="rId20"/>
    <p:sldId id="294" r:id="rId21"/>
    <p:sldId id="287" r:id="rId22"/>
    <p:sldId id="264" r:id="rId23"/>
    <p:sldId id="279" r:id="rId24"/>
    <p:sldId id="280" r:id="rId25"/>
    <p:sldId id="282" r:id="rId26"/>
    <p:sldId id="281" r:id="rId27"/>
    <p:sldId id="278" r:id="rId28"/>
  </p:sldIdLst>
  <p:sldSz cx="18288000" cy="10287000"/>
  <p:notesSz cx="6858000" cy="9144000"/>
  <p:embeddedFontLst>
    <p:embeddedFont>
      <p:font typeface="Noto Sans JP Black" panose="020B0600070205080204" charset="-128"/>
      <p:bold r:id="rId30"/>
    </p:embeddedFont>
    <p:embeddedFont>
      <p:font typeface="Noto Sans JP Medium" panose="020B0600070205080204" charset="-128"/>
      <p:bold r:id="rId31"/>
    </p:embeddedFont>
    <p:embeddedFont>
      <p:font typeface="Pretendard Medium" panose="020B0600070205080204" charset="-127"/>
      <p:bold r:id="rId32"/>
    </p:embeddedFont>
    <p:embeddedFont>
      <p:font typeface="Pretendard Regular" panose="020B0600070205080204" charset="-127"/>
      <p:regular r:id="rId33"/>
    </p:embeddedFont>
    <p:embeddedFont>
      <p:font typeface="Pretendard SemiBold" panose="020B0600070205080204" charset="-127"/>
      <p:bold r:id="rId34"/>
    </p:embeddedFont>
    <p:embeddedFont>
      <p:font typeface="游ゴシック" panose="020B0400000000000000" pitchFamily="50" charset="-128"/>
      <p:regular r:id="rId35"/>
      <p:bold r:id="rId36"/>
    </p:embeddedFont>
    <p:embeddedFont>
      <p:font typeface="Amasis MT Pro Black" panose="02040A04050005020304" pitchFamily="18" charset="0"/>
      <p:bold r:id="rId37"/>
      <p:boldItalic r:id="rId38"/>
    </p:embeddedFont>
    <p:embeddedFont>
      <p:font typeface="Avenir Next LT Pro Demi" panose="020B0704020202020204" pitchFamily="34" charset="0"/>
      <p:bold r:id="rId39"/>
      <p:boldItalic r:id="rId40"/>
    </p:embeddedFont>
    <p:embeddedFont>
      <p:font typeface="BIZ UDPゴシック" panose="020B0400000000000000" pitchFamily="50" charset="-128"/>
      <p:regular r:id="rId41"/>
      <p:bold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BA3"/>
    <a:srgbClr val="ED25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6309" autoAdjust="0"/>
  </p:normalViewPr>
  <p:slideViewPr>
    <p:cSldViewPr>
      <p:cViewPr varScale="1">
        <p:scale>
          <a:sx n="42" d="100"/>
          <a:sy n="42" d="100"/>
        </p:scale>
        <p:origin x="142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C58C3-4064-4D39-A4DD-BA888E18196A}" type="datetimeFigureOut">
              <a:rPr kumimoji="1" lang="ja-JP" altLang="en-US" smtClean="0"/>
              <a:t>2024/6/28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5EC2B-9B55-478C-A488-30B72B13C5B4}" type="slidenum">
              <a:rPr kumimoji="1" lang="ja-JP" altLang="en-US" smtClean="0"/>
              <a:t>‹#›</a:t>
            </a:fld>
            <a:endParaRPr kumimoji="1" lang="ja-JP" altLang="en-US"/>
          </a:p>
        </p:txBody>
      </p:sp>
    </p:spTree>
    <p:extLst>
      <p:ext uri="{BB962C8B-B14F-4D97-AF65-F5344CB8AC3E}">
        <p14:creationId xmlns:p14="http://schemas.microsoft.com/office/powerpoint/2010/main" val="22373245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皆さんおはようございます私たちはチームアイベックスです</a:t>
            </a:r>
            <a:br>
              <a:rPr lang="ja-JP" altLang="en-US" dirty="0"/>
            </a:br>
            <a:r>
              <a:rPr lang="en-US" altLang="ja-JP" b="0" i="0" dirty="0">
                <a:solidFill>
                  <a:srgbClr val="1D1C1D"/>
                </a:solidFill>
                <a:effectLst/>
                <a:highlight>
                  <a:srgbClr val="F8F8F8"/>
                </a:highlight>
                <a:latin typeface="NotoSansJP"/>
              </a:rPr>
              <a:t>Web</a:t>
            </a:r>
            <a:r>
              <a:rPr lang="ja-JP" altLang="en-US" b="0" i="0" dirty="0">
                <a:solidFill>
                  <a:srgbClr val="1D1C1D"/>
                </a:solidFill>
                <a:effectLst/>
                <a:highlight>
                  <a:srgbClr val="F8F8F8"/>
                </a:highlight>
                <a:latin typeface="NotoSansJP"/>
              </a:rPr>
              <a:t>アプリ開発の成果発表を始めます</a:t>
            </a:r>
            <a:br>
              <a:rPr lang="ja-JP" altLang="en-US" dirty="0"/>
            </a:br>
            <a:r>
              <a:rPr lang="ja-JP" altLang="en-US" b="0" i="0" dirty="0">
                <a:solidFill>
                  <a:srgbClr val="1D1C1D"/>
                </a:solidFill>
                <a:effectLst/>
                <a:highlight>
                  <a:srgbClr val="F8F8F8"/>
                </a:highlight>
                <a:latin typeface="NotoSansJP"/>
              </a:rPr>
              <a:t>わたしはサインポスト株式会社の藤土です。よろしくお願いいたします</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a:t>
            </a:fld>
            <a:endParaRPr kumimoji="1" lang="ja-JP" altLang="en-US"/>
          </a:p>
        </p:txBody>
      </p:sp>
    </p:spTree>
    <p:extLst>
      <p:ext uri="{BB962C8B-B14F-4D97-AF65-F5344CB8AC3E}">
        <p14:creationId xmlns:p14="http://schemas.microsoft.com/office/powerpoint/2010/main" val="1293109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1D1C1D"/>
                </a:solidFill>
                <a:effectLst/>
                <a:highlight>
                  <a:srgbClr val="F8F8F8"/>
                </a:highlight>
                <a:latin typeface="NotoSansJP"/>
              </a:rPr>
              <a:t>私からは技術について説明いたします。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12</a:t>
            </a:fld>
            <a:endParaRPr kumimoji="1" lang="ja-JP" altLang="en-US"/>
          </a:p>
        </p:txBody>
      </p:sp>
    </p:spTree>
    <p:extLst>
      <p:ext uri="{BB962C8B-B14F-4D97-AF65-F5344CB8AC3E}">
        <p14:creationId xmlns:p14="http://schemas.microsoft.com/office/powerpoint/2010/main" val="2189493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技術では２点ご紹介します。</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13</a:t>
            </a:fld>
            <a:endParaRPr kumimoji="1" lang="ja-JP" altLang="en-US"/>
          </a:p>
        </p:txBody>
      </p:sp>
    </p:spTree>
    <p:extLst>
      <p:ext uri="{BB962C8B-B14F-4D97-AF65-F5344CB8AC3E}">
        <p14:creationId xmlns:p14="http://schemas.microsoft.com/office/powerpoint/2010/main" val="4262777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ランダム生成については以上です</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14</a:t>
            </a:fld>
            <a:endParaRPr kumimoji="1" lang="ja-JP" altLang="en-US"/>
          </a:p>
        </p:txBody>
      </p:sp>
    </p:spTree>
    <p:extLst>
      <p:ext uri="{BB962C8B-B14F-4D97-AF65-F5344CB8AC3E}">
        <p14:creationId xmlns:p14="http://schemas.microsoft.com/office/powerpoint/2010/main" val="137029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技術については以上です。</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15</a:t>
            </a:fld>
            <a:endParaRPr kumimoji="1" lang="ja-JP" altLang="en-US"/>
          </a:p>
        </p:txBody>
      </p:sp>
    </p:spTree>
    <p:extLst>
      <p:ext uri="{BB962C8B-B14F-4D97-AF65-F5344CB8AC3E}">
        <p14:creationId xmlns:p14="http://schemas.microsoft.com/office/powerpoint/2010/main" val="858992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チームとしての取り組みについて、</a:t>
            </a:r>
            <a:br>
              <a:rPr lang="ja-JP" altLang="en-US" dirty="0"/>
            </a:br>
            <a:r>
              <a:rPr lang="ja-JP" altLang="en-US" b="0" i="0" dirty="0">
                <a:solidFill>
                  <a:srgbClr val="1D1C1D"/>
                </a:solidFill>
                <a:effectLst/>
                <a:highlight>
                  <a:srgbClr val="F8F8F8"/>
                </a:highlight>
                <a:latin typeface="NotoSansJP"/>
              </a:rPr>
              <a:t>進捗管理とコミュニケーションという</a:t>
            </a:r>
            <a:r>
              <a:rPr lang="en-US" altLang="ja-JP" b="0" i="0" dirty="0">
                <a:solidFill>
                  <a:srgbClr val="1D1C1D"/>
                </a:solidFill>
                <a:effectLst/>
                <a:highlight>
                  <a:srgbClr val="F8F8F8"/>
                </a:highlight>
                <a:latin typeface="NotoSansJP"/>
              </a:rPr>
              <a:t>2</a:t>
            </a:r>
            <a:r>
              <a:rPr lang="ja-JP" altLang="en-US" b="0" i="0" dirty="0">
                <a:solidFill>
                  <a:srgbClr val="1D1C1D"/>
                </a:solidFill>
                <a:effectLst/>
                <a:highlight>
                  <a:srgbClr val="F8F8F8"/>
                </a:highlight>
                <a:latin typeface="NotoSansJP"/>
              </a:rPr>
              <a:t>つの面からお話します。まずチーム目標は</a:t>
            </a:r>
            <a:br>
              <a:rPr lang="ja-JP" altLang="en-US" dirty="0"/>
            </a:br>
            <a:r>
              <a:rPr lang="ja-JP" altLang="en-US" b="0" i="0" dirty="0">
                <a:solidFill>
                  <a:srgbClr val="1D1C1D"/>
                </a:solidFill>
                <a:effectLst/>
                <a:highlight>
                  <a:srgbClr val="F8F8F8"/>
                </a:highlight>
                <a:latin typeface="NotoSansJP"/>
              </a:rPr>
              <a:t>意見を擦り合わせて、全員がわかる状態にすると決めました</a:t>
            </a:r>
            <a:br>
              <a:rPr lang="ja-JP" altLang="en-US" dirty="0"/>
            </a:br>
            <a:r>
              <a:rPr lang="ja-JP" altLang="en-US" b="0" i="0" dirty="0">
                <a:solidFill>
                  <a:srgbClr val="1D1C1D"/>
                </a:solidFill>
                <a:effectLst/>
                <a:highlight>
                  <a:srgbClr val="F8F8F8"/>
                </a:highlight>
                <a:latin typeface="NotoSansJP"/>
              </a:rPr>
              <a:t>分かるというのは、技術面はもちろん話し合いの中でそろっているということも意味します。</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16</a:t>
            </a:fld>
            <a:endParaRPr kumimoji="1" lang="ja-JP" altLang="en-US"/>
          </a:p>
        </p:txBody>
      </p:sp>
    </p:spTree>
    <p:extLst>
      <p:ext uri="{BB962C8B-B14F-4D97-AF65-F5344CB8AC3E}">
        <p14:creationId xmlns:p14="http://schemas.microsoft.com/office/powerpoint/2010/main" val="2860210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進捗管理についてです。</a:t>
            </a:r>
            <a:br>
              <a:rPr lang="ja-JP" altLang="en-US" dirty="0"/>
            </a:br>
            <a:r>
              <a:rPr lang="en-US" altLang="ja-JP" b="0" i="0" dirty="0">
                <a:solidFill>
                  <a:srgbClr val="1D1C1D"/>
                </a:solidFill>
                <a:effectLst/>
                <a:highlight>
                  <a:srgbClr val="F8F8F8"/>
                </a:highlight>
                <a:latin typeface="NotoSansJP"/>
              </a:rPr>
              <a:t>Google</a:t>
            </a:r>
            <a:r>
              <a:rPr lang="ja-JP" altLang="en-US" b="0" i="0" dirty="0">
                <a:solidFill>
                  <a:srgbClr val="1D1C1D"/>
                </a:solidFill>
                <a:effectLst/>
                <a:highlight>
                  <a:srgbClr val="F8F8F8"/>
                </a:highlight>
                <a:latin typeface="NotoSansJP"/>
              </a:rPr>
              <a:t>ドキュメント、スプレッドシートを使用し、全員がファイルを共同編集できる状態で管理しました。</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右の写真の議事録で</a:t>
            </a:r>
            <a:r>
              <a:rPr lang="en-US" altLang="ja-JP" b="0" i="0" dirty="0">
                <a:solidFill>
                  <a:srgbClr val="1D1C1D"/>
                </a:solidFill>
                <a:effectLst/>
                <a:highlight>
                  <a:srgbClr val="F8F8F8"/>
                </a:highlight>
                <a:latin typeface="NotoSansJP"/>
              </a:rPr>
              <a:t>1</a:t>
            </a:r>
            <a:r>
              <a:rPr lang="ja-JP" altLang="en-US" b="0" i="0" dirty="0">
                <a:solidFill>
                  <a:srgbClr val="1D1C1D"/>
                </a:solidFill>
                <a:effectLst/>
                <a:highlight>
                  <a:srgbClr val="F8F8F8"/>
                </a:highlight>
                <a:latin typeface="NotoSansJP"/>
              </a:rPr>
              <a:t>時間ごとにスケジュール管理をしていた。</a:t>
            </a:r>
            <a:br>
              <a:rPr lang="ja-JP" altLang="en-US" dirty="0"/>
            </a:br>
            <a:r>
              <a:rPr lang="ja-JP" altLang="en-US" b="0" i="0" dirty="0">
                <a:solidFill>
                  <a:srgbClr val="1D1C1D"/>
                </a:solidFill>
                <a:effectLst/>
                <a:highlight>
                  <a:srgbClr val="F8F8F8"/>
                </a:highlight>
                <a:latin typeface="NotoSansJP"/>
              </a:rPr>
              <a:t>個人作業時の進捗把握をリアルタイムで行っていました。タスク表</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18</a:t>
            </a:fld>
            <a:endParaRPr kumimoji="1" lang="ja-JP" altLang="en-US"/>
          </a:p>
        </p:txBody>
      </p:sp>
    </p:spTree>
    <p:extLst>
      <p:ext uri="{BB962C8B-B14F-4D97-AF65-F5344CB8AC3E}">
        <p14:creationId xmlns:p14="http://schemas.microsoft.com/office/powerpoint/2010/main" val="3442475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コミュニケーション</a:t>
            </a:r>
            <a:br>
              <a:rPr lang="ja-JP" altLang="en-US" dirty="0"/>
            </a:br>
            <a:r>
              <a:rPr lang="ja-JP" altLang="en-US" b="0" i="0" dirty="0">
                <a:solidFill>
                  <a:srgbClr val="1D1C1D"/>
                </a:solidFill>
                <a:effectLst/>
                <a:highlight>
                  <a:srgbClr val="F8F8F8"/>
                </a:highlight>
                <a:latin typeface="NotoSansJP"/>
              </a:rPr>
              <a:t>明るい雰囲気で作業をするということを常に意識していました。</a:t>
            </a:r>
            <a:br>
              <a:rPr lang="ja-JP" altLang="en-US" dirty="0"/>
            </a:br>
            <a:r>
              <a:rPr lang="en-US" altLang="ja-JP" b="0" i="0" dirty="0">
                <a:solidFill>
                  <a:srgbClr val="1D1C1D"/>
                </a:solidFill>
                <a:effectLst/>
                <a:highlight>
                  <a:srgbClr val="F8F8F8"/>
                </a:highlight>
                <a:latin typeface="NotoSansJP"/>
              </a:rPr>
              <a:t>zoom</a:t>
            </a:r>
            <a:r>
              <a:rPr lang="ja-JP" altLang="en-US" b="0" i="0" dirty="0">
                <a:solidFill>
                  <a:srgbClr val="1D1C1D"/>
                </a:solidFill>
                <a:effectLst/>
                <a:highlight>
                  <a:srgbClr val="F8F8F8"/>
                </a:highlight>
                <a:latin typeface="NotoSansJP"/>
              </a:rPr>
              <a:t>でアイベックスにちなんだフィルターを使用していました。開発が忙しい時期でも和やかに話し合いが出来ました。</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19</a:t>
            </a:fld>
            <a:endParaRPr kumimoji="1" lang="ja-JP" altLang="en-US"/>
          </a:p>
        </p:txBody>
      </p:sp>
    </p:spTree>
    <p:extLst>
      <p:ext uri="{BB962C8B-B14F-4D97-AF65-F5344CB8AC3E}">
        <p14:creationId xmlns:p14="http://schemas.microsoft.com/office/powerpoint/2010/main" val="927481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次に個人成果について</a:t>
            </a:r>
            <a:r>
              <a:rPr lang="en-US" altLang="ja-JP" b="0" i="0" dirty="0">
                <a:solidFill>
                  <a:srgbClr val="1D1C1D"/>
                </a:solidFill>
                <a:effectLst/>
                <a:highlight>
                  <a:srgbClr val="F8F8F8"/>
                </a:highlight>
                <a:latin typeface="NotoSansJP"/>
              </a:rPr>
              <a:t>1</a:t>
            </a:r>
            <a:r>
              <a:rPr lang="ja-JP" altLang="en-US" b="0" i="0" dirty="0">
                <a:solidFill>
                  <a:srgbClr val="1D1C1D"/>
                </a:solidFill>
                <a:effectLst/>
                <a:highlight>
                  <a:srgbClr val="F8F8F8"/>
                </a:highlight>
                <a:latin typeface="NotoSansJP"/>
              </a:rPr>
              <a:t>人ずつ発表していきます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20</a:t>
            </a:fld>
            <a:endParaRPr kumimoji="1" lang="ja-JP" altLang="en-US"/>
          </a:p>
        </p:txBody>
      </p:sp>
    </p:spTree>
    <p:extLst>
      <p:ext uri="{BB962C8B-B14F-4D97-AF65-F5344CB8AC3E}">
        <p14:creationId xmlns:p14="http://schemas.microsoft.com/office/powerpoint/2010/main" val="1330730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まずは私から始めます。</a:t>
            </a:r>
            <a:br>
              <a:rPr lang="ja-JP" altLang="en-US" dirty="0"/>
            </a:br>
            <a:r>
              <a:rPr lang="ja-JP" altLang="en-US" b="0" i="0" dirty="0">
                <a:solidFill>
                  <a:srgbClr val="1D1C1D"/>
                </a:solidFill>
                <a:effectLst/>
                <a:highlight>
                  <a:srgbClr val="F8F8F8"/>
                </a:highlight>
                <a:latin typeface="NotoSansJP"/>
              </a:rPr>
              <a:t>チームリーダーを担当した藤土です</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リーダーとして</a:t>
            </a:r>
            <a:r>
              <a:rPr lang="en-US" altLang="ja-JP" b="0" i="0" dirty="0">
                <a:solidFill>
                  <a:srgbClr val="1D1C1D"/>
                </a:solidFill>
                <a:effectLst/>
                <a:highlight>
                  <a:srgbClr val="F8F8F8"/>
                </a:highlight>
                <a:latin typeface="NotoSansJP"/>
              </a:rPr>
              <a:t>1</a:t>
            </a:r>
            <a:r>
              <a:rPr lang="ja-JP" altLang="en-US" b="0" i="0" dirty="0">
                <a:solidFill>
                  <a:srgbClr val="1D1C1D"/>
                </a:solidFill>
                <a:effectLst/>
                <a:highlight>
                  <a:srgbClr val="F8F8F8"/>
                </a:highlight>
                <a:latin typeface="NotoSansJP"/>
              </a:rPr>
              <a:t>ヶ月間、</a:t>
            </a:r>
            <a:br>
              <a:rPr lang="ja-JP" altLang="en-US" dirty="0"/>
            </a:br>
            <a:r>
              <a:rPr lang="ja-JP" altLang="en-US" b="0" i="0" dirty="0">
                <a:solidFill>
                  <a:srgbClr val="1D1C1D"/>
                </a:solidFill>
                <a:effectLst/>
                <a:highlight>
                  <a:srgbClr val="F8F8F8"/>
                </a:highlight>
                <a:latin typeface="NotoSansJP"/>
              </a:rPr>
              <a:t>メンバー全員が発言できる環境作りを意識していました。</a:t>
            </a:r>
            <a:r>
              <a:rPr lang="en-US" altLang="ja-JP" b="0" i="0" dirty="0">
                <a:solidFill>
                  <a:srgbClr val="1D1C1D"/>
                </a:solidFill>
                <a:effectLst/>
                <a:highlight>
                  <a:srgbClr val="F8F8F8"/>
                </a:highlight>
                <a:latin typeface="NotoSansJP"/>
              </a:rPr>
              <a:t>zoom</a:t>
            </a:r>
            <a:r>
              <a:rPr lang="ja-JP" altLang="en-US" b="0" i="0" dirty="0">
                <a:solidFill>
                  <a:srgbClr val="1D1C1D"/>
                </a:solidFill>
                <a:effectLst/>
                <a:highlight>
                  <a:srgbClr val="F8F8F8"/>
                </a:highlight>
                <a:latin typeface="NotoSansJP"/>
              </a:rPr>
              <a:t>で研修を行っていたということもあり、質問をためらってしまったり、会話に参加できなかったりするメンバーもいましたが今日のファシリテーター、報告担当、などその日の役割を個人に割り当て、会話が生まれるようにしました。会話量が増え、</a:t>
            </a:r>
            <a:r>
              <a:rPr lang="en-US" altLang="ja-JP" b="0" i="0" dirty="0">
                <a:solidFill>
                  <a:srgbClr val="1D1C1D"/>
                </a:solidFill>
                <a:effectLst/>
                <a:highlight>
                  <a:srgbClr val="F8F8F8"/>
                </a:highlight>
                <a:latin typeface="NotoSansJP"/>
              </a:rPr>
              <a:t>6</a:t>
            </a:r>
            <a:r>
              <a:rPr lang="ja-JP" altLang="en-US" b="0" i="0" dirty="0">
                <a:solidFill>
                  <a:srgbClr val="1D1C1D"/>
                </a:solidFill>
                <a:effectLst/>
                <a:highlight>
                  <a:srgbClr val="F8F8F8"/>
                </a:highlight>
                <a:latin typeface="NotoSansJP"/>
              </a:rPr>
              <a:t>人全員が意見を出し合えるようになりました。</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研修を終えて全体の学びとしては</a:t>
            </a:r>
            <a:endParaRPr lang="en-US" altLang="ja-JP" b="0" i="0" dirty="0">
              <a:solidFill>
                <a:srgbClr val="1D1C1D"/>
              </a:solidFill>
              <a:effectLst/>
              <a:highlight>
                <a:srgbClr val="F8F8F8"/>
              </a:highlight>
              <a:latin typeface="NotoSansJP"/>
            </a:endParaRPr>
          </a:p>
          <a:p>
            <a:r>
              <a:rPr lang="ja-JP" altLang="en-US" b="0" i="0" dirty="0">
                <a:solidFill>
                  <a:srgbClr val="1D1C1D"/>
                </a:solidFill>
                <a:effectLst/>
                <a:highlight>
                  <a:srgbClr val="F8F8F8"/>
                </a:highlight>
                <a:latin typeface="NotoSansJP"/>
              </a:rPr>
              <a:t>ひとつの画面を担当し、自分で</a:t>
            </a:r>
            <a:r>
              <a:rPr lang="en-US" altLang="ja-JP" b="0" i="0" dirty="0">
                <a:solidFill>
                  <a:srgbClr val="1D1C1D"/>
                </a:solidFill>
                <a:effectLst/>
                <a:highlight>
                  <a:srgbClr val="F8F8F8"/>
                </a:highlight>
                <a:latin typeface="NotoSansJP"/>
              </a:rPr>
              <a:t>1</a:t>
            </a:r>
            <a:r>
              <a:rPr lang="ja-JP" altLang="en-US" b="0" i="0" dirty="0">
                <a:solidFill>
                  <a:srgbClr val="1D1C1D"/>
                </a:solidFill>
                <a:effectLst/>
                <a:highlight>
                  <a:srgbClr val="F8F8F8"/>
                </a:highlight>
                <a:latin typeface="NotoSansJP"/>
              </a:rPr>
              <a:t>からファイル作成</a:t>
            </a:r>
            <a:r>
              <a:rPr lang="ja-JP" altLang="en-US" dirty="0"/>
              <a:t>できました</a:t>
            </a:r>
            <a:endParaRPr lang="en-US" altLang="ja-JP" dirty="0"/>
          </a:p>
          <a:p>
            <a:r>
              <a:rPr lang="ja-JP" altLang="en-US" b="0" i="0" dirty="0">
                <a:solidFill>
                  <a:srgbClr val="1D1C1D"/>
                </a:solidFill>
                <a:effectLst/>
                <a:highlight>
                  <a:srgbClr val="F8F8F8"/>
                </a:highlight>
                <a:latin typeface="NotoSansJP"/>
              </a:rPr>
              <a:t>講義で扱っていない技術を自分で調べて実装できるようになりました。</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21</a:t>
            </a:fld>
            <a:endParaRPr kumimoji="1" lang="ja-JP" altLang="en-US"/>
          </a:p>
        </p:txBody>
      </p:sp>
    </p:spTree>
    <p:extLst>
      <p:ext uri="{BB962C8B-B14F-4D97-AF65-F5344CB8AC3E}">
        <p14:creationId xmlns:p14="http://schemas.microsoft.com/office/powerpoint/2010/main" val="633914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開発期間は、チーム全員で統一感を持ちながら、日々の進捗を共有し、一貫性のある成果を上げることができました。また期限を意識してタスクを分担し、定期的にミーティングを行って進捗を確認することで、効率的にプロジェクトを進めることができたと思います。</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22</a:t>
            </a:fld>
            <a:endParaRPr kumimoji="1" lang="ja-JP" altLang="en-US"/>
          </a:p>
        </p:txBody>
      </p:sp>
    </p:spTree>
    <p:extLst>
      <p:ext uri="{BB962C8B-B14F-4D97-AF65-F5344CB8AC3E}">
        <p14:creationId xmlns:p14="http://schemas.microsoft.com/office/powerpoint/2010/main" val="366042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本日の発表はこのような流れで行なっていきます。</a:t>
            </a:r>
            <a:br>
              <a:rPr lang="ja-JP" altLang="en-US" dirty="0"/>
            </a:br>
            <a:r>
              <a:rPr lang="ja-JP" altLang="en-US" b="0" i="0" dirty="0">
                <a:solidFill>
                  <a:srgbClr val="1D1C1D"/>
                </a:solidFill>
                <a:effectLst/>
                <a:highlight>
                  <a:srgbClr val="F8F8F8"/>
                </a:highlight>
                <a:latin typeface="NotoSansJP"/>
              </a:rPr>
              <a:t>まず、チーム名アイベックスの由来について次に、アプリ開発背景と詳しい機能紹介</a:t>
            </a:r>
            <a:br>
              <a:rPr lang="ja-JP" altLang="en-US" dirty="0"/>
            </a:br>
            <a:r>
              <a:rPr lang="ja-JP" altLang="en-US" b="0" i="0" dirty="0">
                <a:solidFill>
                  <a:srgbClr val="1D1C1D"/>
                </a:solidFill>
                <a:effectLst/>
                <a:highlight>
                  <a:srgbClr val="F8F8F8"/>
                </a:highlight>
                <a:latin typeface="NotoSansJP"/>
              </a:rPr>
              <a:t>次に、チーム成果としの技術力とチームワーク</a:t>
            </a:r>
            <a:br>
              <a:rPr lang="ja-JP" altLang="en-US" dirty="0"/>
            </a:br>
            <a:r>
              <a:rPr lang="ja-JP" altLang="en-US" b="0" i="0" dirty="0">
                <a:solidFill>
                  <a:srgbClr val="1D1C1D"/>
                </a:solidFill>
                <a:effectLst/>
                <a:highlight>
                  <a:srgbClr val="F8F8F8"/>
                </a:highlight>
                <a:latin typeface="NotoSansJP"/>
              </a:rPr>
              <a:t>そして最後に個人成果を発表します</a:t>
            </a:r>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2</a:t>
            </a:fld>
            <a:endParaRPr kumimoji="1" lang="ja-JP" altLang="en-US"/>
          </a:p>
        </p:txBody>
      </p:sp>
    </p:spTree>
    <p:extLst>
      <p:ext uri="{BB962C8B-B14F-4D97-AF65-F5344CB8AC3E}">
        <p14:creationId xmlns:p14="http://schemas.microsoft.com/office/powerpoint/2010/main" val="123900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このプロジェクトを通じて、チームワークの重要性と、異なる専門分野のメンバーと協力することで得られるシナジーを実感しました。</a:t>
            </a:r>
            <a:endParaRPr lang="ja-JP" altLang="en-US" b="0" dirty="0">
              <a:effectLst/>
            </a:endParaRPr>
          </a:p>
          <a:p>
            <a:pPr rtl="0">
              <a:spcBef>
                <a:spcPts val="1200"/>
              </a:spcBef>
              <a:spcAft>
                <a:spcPts val="1200"/>
              </a:spcAft>
            </a:pPr>
            <a:r>
              <a:rPr lang="en-US" altLang="ja-JP" sz="1800" b="0" i="0" u="none" strike="noStrike" dirty="0">
                <a:solidFill>
                  <a:srgbClr val="000000"/>
                </a:solidFill>
                <a:effectLst/>
                <a:latin typeface="Arial" panose="020B0604020202020204" pitchFamily="34" charset="0"/>
              </a:rPr>
              <a:t>7</a:t>
            </a:r>
            <a:r>
              <a:rPr lang="ja-JP" altLang="en-US" sz="1800" b="0" i="0" u="none" strike="noStrike" dirty="0">
                <a:solidFill>
                  <a:srgbClr val="000000"/>
                </a:solidFill>
                <a:effectLst/>
                <a:latin typeface="Arial" panose="020B0604020202020204" pitchFamily="34" charset="0"/>
              </a:rPr>
              <a:t>月の研修でも　積極的にコミュニケーションを図り、チーム全体の目標達成に貢献していきたいと考えています。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23</a:t>
            </a:fld>
            <a:endParaRPr kumimoji="1" lang="ja-JP" altLang="en-US"/>
          </a:p>
        </p:txBody>
      </p:sp>
    </p:spTree>
    <p:extLst>
      <p:ext uri="{BB962C8B-B14F-4D97-AF65-F5344CB8AC3E}">
        <p14:creationId xmlns:p14="http://schemas.microsoft.com/office/powerpoint/2010/main" val="377534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機能担当しました丸山です。</a:t>
            </a:r>
            <a:br>
              <a:rPr lang="ja-JP" altLang="en-US" dirty="0"/>
            </a:br>
            <a:r>
              <a:rPr lang="ja-JP" altLang="en-US" b="0" i="0" dirty="0">
                <a:solidFill>
                  <a:srgbClr val="1D1C1D"/>
                </a:solidFill>
                <a:effectLst/>
                <a:highlight>
                  <a:srgbClr val="F8F8F8"/>
                </a:highlight>
                <a:latin typeface="NotoSansJP"/>
              </a:rPr>
              <a:t>私は自分自身のプログラミング理解向上のためにプログラミングの難易度が高いとされていたホーム画面の開発を担当致しました</a:t>
            </a:r>
            <a:br>
              <a:rPr lang="ja-JP" altLang="en-US" dirty="0"/>
            </a:br>
            <a:r>
              <a:rPr lang="en-US" altLang="ja-JP" b="0" i="0" dirty="0">
                <a:solidFill>
                  <a:srgbClr val="1D1C1D"/>
                </a:solidFill>
                <a:effectLst/>
                <a:highlight>
                  <a:srgbClr val="F8F8F8"/>
                </a:highlight>
                <a:latin typeface="NotoSansJP"/>
              </a:rPr>
              <a:t>5</a:t>
            </a:r>
            <a:r>
              <a:rPr lang="ja-JP" altLang="en-US" b="0" i="0" dirty="0">
                <a:solidFill>
                  <a:srgbClr val="1D1C1D"/>
                </a:solidFill>
                <a:effectLst/>
                <a:highlight>
                  <a:srgbClr val="F8F8F8"/>
                </a:highlight>
                <a:latin typeface="NotoSansJP"/>
              </a:rPr>
              <a:t>月の名刺管理アプリの発表会で自分自身が発表が苦手であることに気づいたのでレビューなどの発表する場面で率先して発表することを心がけていました。</a:t>
            </a:r>
            <a:br>
              <a:rPr lang="ja-JP" altLang="en-US" dirty="0"/>
            </a:br>
            <a:r>
              <a:rPr lang="ja-JP" altLang="en-US" b="0" i="0" dirty="0">
                <a:solidFill>
                  <a:srgbClr val="1D1C1D"/>
                </a:solidFill>
                <a:effectLst/>
                <a:highlight>
                  <a:srgbClr val="F8F8F8"/>
                </a:highlight>
                <a:latin typeface="NotoSansJP"/>
              </a:rPr>
              <a:t>また研修を終えて全ての技術に一通り触れることができたのではないかと考えております。</a:t>
            </a:r>
            <a:br>
              <a:rPr lang="ja-JP" altLang="en-US" dirty="0"/>
            </a:br>
            <a:r>
              <a:rPr lang="ja-JP" altLang="en-US" b="0" i="0" dirty="0">
                <a:solidFill>
                  <a:srgbClr val="1D1C1D"/>
                </a:solidFill>
                <a:effectLst/>
                <a:highlight>
                  <a:srgbClr val="F8F8F8"/>
                </a:highlight>
                <a:latin typeface="NotoSansJP"/>
              </a:rPr>
              <a:t>また考えてもわからない状況に陥っても問題を言語化して東講師であったり、メンバーの皆さんに多く質問することができたのではないかと考えています</a:t>
            </a:r>
            <a:br>
              <a:rPr lang="ja-JP" altLang="en-US" dirty="0"/>
            </a:br>
            <a:r>
              <a:rPr lang="ja-JP" altLang="en-US" b="0" i="0" dirty="0">
                <a:solidFill>
                  <a:srgbClr val="1D1C1D"/>
                </a:solidFill>
                <a:effectLst/>
                <a:highlight>
                  <a:srgbClr val="F8F8F8"/>
                </a:highlight>
                <a:latin typeface="NotoSansJP"/>
              </a:rPr>
              <a:t>また発表することを心掛けていたので発表する機会が多くあり発表に慣れることができたのではないかと考えています。</a:t>
            </a:r>
            <a:br>
              <a:rPr lang="ja-JP" altLang="en-US" dirty="0"/>
            </a:br>
            <a:r>
              <a:rPr lang="ja-JP" altLang="en-US" b="0" i="0" dirty="0">
                <a:solidFill>
                  <a:srgbClr val="1D1C1D"/>
                </a:solidFill>
                <a:effectLst/>
                <a:highlight>
                  <a:srgbClr val="F8F8F8"/>
                </a:highlight>
                <a:latin typeface="NotoSansJP"/>
              </a:rPr>
              <a:t>この経験を生かして配属後も億することなく質問して自信を持って発言して行きたいなと思っています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25</a:t>
            </a:fld>
            <a:endParaRPr kumimoji="1" lang="ja-JP" altLang="en-US"/>
          </a:p>
        </p:txBody>
      </p:sp>
    </p:spTree>
    <p:extLst>
      <p:ext uri="{BB962C8B-B14F-4D97-AF65-F5344CB8AC3E}">
        <p14:creationId xmlns:p14="http://schemas.microsoft.com/office/powerpoint/2010/main" val="4058933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そんな時には</a:t>
            </a:r>
            <a:r>
              <a:rPr lang="en-US" altLang="ja-JP" sz="1800" b="0" i="0" u="none" strike="noStrike" dirty="0" err="1">
                <a:solidFill>
                  <a:srgbClr val="000000"/>
                </a:solidFill>
                <a:effectLst/>
                <a:latin typeface="Arial" panose="020B0604020202020204" pitchFamily="34" charset="0"/>
              </a:rPr>
              <a:t>LinX</a:t>
            </a:r>
            <a:r>
              <a:rPr lang="ja-JP" altLang="en-US" sz="1800" b="0" i="0" u="none" strike="noStrike" dirty="0">
                <a:solidFill>
                  <a:srgbClr val="000000"/>
                </a:solidFill>
                <a:effectLst/>
                <a:latin typeface="Arial" panose="020B0604020202020204" pitchFamily="34" charset="0"/>
              </a:rPr>
              <a:t>！！</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5</a:t>
            </a:fld>
            <a:endParaRPr kumimoji="1" lang="ja-JP" altLang="en-US"/>
          </a:p>
        </p:txBody>
      </p:sp>
    </p:spTree>
    <p:extLst>
      <p:ext uri="{BB962C8B-B14F-4D97-AF65-F5344CB8AC3E}">
        <p14:creationId xmlns:p14="http://schemas.microsoft.com/office/powerpoint/2010/main" val="77641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ほとんどの外国人社員が多く在籍している企業はこのような悩みを抱えているのではないでしょうか？</a:t>
            </a:r>
            <a:endParaRPr lang="ja-JP" altLang="en-US"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ということで！今回私たちが作成した</a:t>
            </a:r>
            <a:r>
              <a:rPr lang="en-US" altLang="ja-JP" sz="1800" b="0" i="0" u="none" strike="noStrike" dirty="0" err="1">
                <a:solidFill>
                  <a:srgbClr val="000000"/>
                </a:solidFill>
                <a:effectLst/>
                <a:latin typeface="Arial" panose="020B0604020202020204" pitchFamily="34" charset="0"/>
              </a:rPr>
              <a:t>LinX</a:t>
            </a:r>
            <a:r>
              <a:rPr lang="ja-JP" altLang="en-US" sz="1800" b="0" i="0" u="none" strike="noStrike" dirty="0">
                <a:solidFill>
                  <a:srgbClr val="000000"/>
                </a:solidFill>
                <a:effectLst/>
                <a:latin typeface="Arial" panose="020B0604020202020204" pitchFamily="34" charset="0"/>
              </a:rPr>
              <a:t>を紹介いたします。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6</a:t>
            </a:fld>
            <a:endParaRPr kumimoji="1" lang="ja-JP" altLang="en-US"/>
          </a:p>
        </p:txBody>
      </p:sp>
    </p:spTree>
    <p:extLst>
      <p:ext uri="{BB962C8B-B14F-4D97-AF65-F5344CB8AC3E}">
        <p14:creationId xmlns:p14="http://schemas.microsoft.com/office/powerpoint/2010/main" val="30129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800" b="0" i="0" u="none" strike="noStrike" dirty="0">
                <a:solidFill>
                  <a:srgbClr val="000000"/>
                </a:solidFill>
                <a:effectLst/>
                <a:latin typeface="Arial" panose="020B0604020202020204" pitchFamily="34" charset="0"/>
              </a:rPr>
              <a:t>このアプリを使うことで社内で気軽に相談ができ、よりさまざまな交流が図れると考えました。</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7</a:t>
            </a:fld>
            <a:endParaRPr kumimoji="1" lang="ja-JP" altLang="en-US"/>
          </a:p>
        </p:txBody>
      </p:sp>
    </p:spTree>
    <p:extLst>
      <p:ext uri="{BB962C8B-B14F-4D97-AF65-F5344CB8AC3E}">
        <p14:creationId xmlns:p14="http://schemas.microsoft.com/office/powerpoint/2010/main" val="3012799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社内の人との交流をするためのチャンネル機能についてご説明させていただきます。</a:t>
            </a:r>
            <a:endParaRPr lang="ja-JP" altLang="en-US" sz="2800"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ここでは好きな話題や趣味などのチャンネルを作成することができます。</a:t>
            </a:r>
            <a:endParaRPr lang="ja-JP" altLang="en-US" sz="2800"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動画のようにチャンネル名とチャンネルについての説明を記載して、作成ボタンを押していただくと新しいチャンネルが作成されていることがわかると思います。</a:t>
            </a:r>
            <a:endParaRPr lang="ja-JP" altLang="en-US" sz="2800"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ここで、いろいろなことについて話しましょう。</a:t>
            </a:r>
            <a:endParaRPr lang="ja-JP" altLang="en-US" sz="2800" b="0" dirty="0">
              <a:effectLst/>
            </a:endParaRPr>
          </a:p>
          <a:p>
            <a:pPr rtl="0">
              <a:spcBef>
                <a:spcPts val="1200"/>
              </a:spcBef>
              <a:spcAft>
                <a:spcPts val="1200"/>
              </a:spcAft>
            </a:pPr>
            <a:br>
              <a:rPr lang="ja-JP" altLang="en-US" sz="2800" b="0" dirty="0">
                <a:effectLst/>
              </a:rPr>
            </a:br>
            <a:r>
              <a:rPr lang="ja-JP" altLang="en-US" sz="1800" b="0" i="0" u="none" strike="noStrike" dirty="0">
                <a:solidFill>
                  <a:srgbClr val="000000"/>
                </a:solidFill>
                <a:effectLst/>
                <a:latin typeface="Arial" panose="020B0604020202020204" pitchFamily="34" charset="0"/>
              </a:rPr>
              <a:t>次に、今回のアプリの大きな独自性の一つである、ランダムチャンネル生成機能です。</a:t>
            </a:r>
            <a:endParaRPr lang="ja-JP" altLang="en-US" sz="2800" b="0" dirty="0">
              <a:effectLst/>
            </a:endParaRPr>
          </a:p>
          <a:p>
            <a:br>
              <a:rPr lang="ja-JP" altLang="en-US" sz="2800" dirty="0"/>
            </a:br>
            <a:r>
              <a:rPr lang="ja-JP" altLang="en-US" sz="1800" b="0" i="0" u="none" strike="noStrike" dirty="0">
                <a:solidFill>
                  <a:srgbClr val="000000"/>
                </a:solidFill>
                <a:effectLst/>
                <a:latin typeface="Arial" panose="020B0604020202020204" pitchFamily="34" charset="0"/>
              </a:rPr>
              <a:t>こちらはユーザーがカレンダーで指定した日時の朝か夜に、チャンネルが自動で生成されて会話できるというものです。</a:t>
            </a:r>
            <a:endParaRPr lang="ja-JP" altLang="en-US"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今回はデモですので、このボタンを押したらチャンネルがランダムで生成される仕様となっています。</a:t>
            </a:r>
            <a:endParaRPr lang="ja-JP" altLang="en-US"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このチャンネルでは、会話しやすい</a:t>
            </a:r>
            <a:r>
              <a:rPr lang="en-US" altLang="ja-JP" sz="1800" b="0" i="0" u="none" strike="noStrike" dirty="0">
                <a:solidFill>
                  <a:srgbClr val="000000"/>
                </a:solidFill>
                <a:effectLst/>
                <a:latin typeface="Arial" panose="020B0604020202020204" pitchFamily="34" charset="0"/>
              </a:rPr>
              <a:t>5</a:t>
            </a:r>
            <a:r>
              <a:rPr lang="ja-JP" altLang="en-US" sz="1800" b="0" i="0" u="none" strike="noStrike" dirty="0">
                <a:solidFill>
                  <a:srgbClr val="000000"/>
                </a:solidFill>
                <a:effectLst/>
                <a:latin typeface="Arial" panose="020B0604020202020204" pitchFamily="34" charset="0"/>
              </a:rPr>
              <a:t>人組となり、自由に会話していただきます。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8</a:t>
            </a:fld>
            <a:endParaRPr kumimoji="1" lang="ja-JP" altLang="en-US"/>
          </a:p>
        </p:txBody>
      </p:sp>
    </p:spTree>
    <p:extLst>
      <p:ext uri="{BB962C8B-B14F-4D97-AF65-F5344CB8AC3E}">
        <p14:creationId xmlns:p14="http://schemas.microsoft.com/office/powerpoint/2010/main" val="4119278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1D1C1D"/>
                </a:solidFill>
                <a:effectLst/>
                <a:highlight>
                  <a:srgbClr val="F8F8F8"/>
                </a:highlight>
                <a:latin typeface="NotoSansJP"/>
              </a:rPr>
              <a:t>DM</a:t>
            </a:r>
            <a:r>
              <a:rPr lang="ja-JP" altLang="en-US" b="0" i="0" dirty="0">
                <a:solidFill>
                  <a:srgbClr val="1D1C1D"/>
                </a:solidFill>
                <a:effectLst/>
                <a:highlight>
                  <a:srgbClr val="F8F8F8"/>
                </a:highlight>
                <a:latin typeface="NotoSansJP"/>
              </a:rPr>
              <a:t>の基本的な形として、メッセージ入力欄に入力した内容を打ち込み、送信することで画面に追加され表示されるようになっています。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9</a:t>
            </a:fld>
            <a:endParaRPr kumimoji="1" lang="ja-JP" altLang="en-US"/>
          </a:p>
        </p:txBody>
      </p:sp>
    </p:spTree>
    <p:extLst>
      <p:ext uri="{BB962C8B-B14F-4D97-AF65-F5344CB8AC3E}">
        <p14:creationId xmlns:p14="http://schemas.microsoft.com/office/powerpoint/2010/main" val="3918184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D1C1D"/>
                </a:solidFill>
                <a:effectLst/>
                <a:highlight>
                  <a:srgbClr val="F8F8F8"/>
                </a:highlight>
                <a:latin typeface="NotoSansJP"/>
              </a:rPr>
              <a:t>～より一層円滑なコミュニケーションの促進が望めるような形となっています。これにより異なる文化や言語のユーザーが同じプラットフォームで快適に利用できるようになっています。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10</a:t>
            </a:fld>
            <a:endParaRPr kumimoji="1" lang="ja-JP" altLang="en-US"/>
          </a:p>
        </p:txBody>
      </p:sp>
    </p:spTree>
    <p:extLst>
      <p:ext uri="{BB962C8B-B14F-4D97-AF65-F5344CB8AC3E}">
        <p14:creationId xmlns:p14="http://schemas.microsoft.com/office/powerpoint/2010/main" val="3100375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つぎにタイムラインについて説明します。</a:t>
            </a:r>
            <a:endParaRPr lang="ja-JP" altLang="en-US"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タイムラインは外国人社員が、日本の生活でわからないことを質問したり、些細（ささいな）な日常（にちじょう）の出来事（できごと）を共有できます。</a:t>
            </a:r>
            <a:endParaRPr lang="ja-JP" altLang="en-US"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また、ここでは、だれでも気軽に投稿（とうこう）とコメントができます。</a:t>
            </a:r>
            <a:endParaRPr lang="ja-JP" altLang="en-US"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そして、過去（かこ）の投稿を検索することもできます。</a:t>
            </a:r>
            <a:endParaRPr lang="ja-JP" altLang="en-US" b="0" dirty="0">
              <a:effectLst/>
            </a:endParaRPr>
          </a:p>
          <a:p>
            <a:pPr rtl="0">
              <a:spcBef>
                <a:spcPts val="1200"/>
              </a:spcBef>
              <a:spcAft>
                <a:spcPts val="1200"/>
              </a:spcAft>
            </a:pPr>
            <a:r>
              <a:rPr lang="ja-JP" altLang="en-US" sz="1800" b="0" i="0" u="none" strike="noStrike" dirty="0">
                <a:solidFill>
                  <a:srgbClr val="000000"/>
                </a:solidFill>
                <a:effectLst/>
                <a:latin typeface="Arial" panose="020B0604020202020204" pitchFamily="34" charset="0"/>
              </a:rPr>
              <a:t>以上（いじょう）で機能（きのう）の説明（せつめい）をおわります。</a:t>
            </a:r>
            <a:endParaRPr lang="ja-JP" altLang="en-US" b="0" dirty="0">
              <a:effectLst/>
            </a:endParaRPr>
          </a:p>
          <a:p>
            <a:br>
              <a:rPr lang="ja-JP" altLang="en-US" dirty="0"/>
            </a:br>
            <a:endParaRPr kumimoji="1" lang="ja-JP" altLang="en-US" dirty="0"/>
          </a:p>
        </p:txBody>
      </p:sp>
      <p:sp>
        <p:nvSpPr>
          <p:cNvPr id="4" name="スライド番号プレースホルダー 3"/>
          <p:cNvSpPr>
            <a:spLocks noGrp="1"/>
          </p:cNvSpPr>
          <p:nvPr>
            <p:ph type="sldNum" sz="quarter" idx="5"/>
          </p:nvPr>
        </p:nvSpPr>
        <p:spPr/>
        <p:txBody>
          <a:bodyPr/>
          <a:lstStyle/>
          <a:p>
            <a:fld id="{54C5EC2B-9B55-478C-A488-30B72B13C5B4}" type="slidenum">
              <a:rPr kumimoji="1" lang="ja-JP" altLang="en-US" smtClean="0"/>
              <a:t>11</a:t>
            </a:fld>
            <a:endParaRPr kumimoji="1" lang="ja-JP" altLang="en-US"/>
          </a:p>
        </p:txBody>
      </p:sp>
    </p:spTree>
    <p:extLst>
      <p:ext uri="{BB962C8B-B14F-4D97-AF65-F5344CB8AC3E}">
        <p14:creationId xmlns:p14="http://schemas.microsoft.com/office/powerpoint/2010/main" val="4104667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1.png"/><Relationship Id="rId7"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jp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44000"/>
          </a:xfrm>
          <a:prstGeom prst="rect">
            <a:avLst/>
          </a:prstGeom>
        </p:spPr>
      </p:pic>
      <p:pic>
        <p:nvPicPr>
          <p:cNvPr id="4" name="Picture 4"/>
          <p:cNvPicPr>
            <a:picLocks noChangeAspect="1"/>
          </p:cNvPicPr>
          <p:nvPr/>
        </p:nvPicPr>
        <p:blipFill>
          <a:blip r:embed="rId5"/>
          <a:stretch>
            <a:fillRect/>
          </a:stretch>
        </p:blipFill>
        <p:spPr>
          <a:xfrm>
            <a:off x="13601700" y="419100"/>
            <a:ext cx="2832100" cy="1498600"/>
          </a:xfrm>
          <a:prstGeom prst="rect">
            <a:avLst/>
          </a:prstGeom>
        </p:spPr>
      </p:pic>
      <p:pic>
        <p:nvPicPr>
          <p:cNvPr id="5" name="Picture 5"/>
          <p:cNvPicPr>
            <a:picLocks noChangeAspect="1"/>
          </p:cNvPicPr>
          <p:nvPr/>
        </p:nvPicPr>
        <p:blipFill>
          <a:blip r:embed="rId6"/>
          <a:stretch>
            <a:fillRect/>
          </a:stretch>
        </p:blipFill>
        <p:spPr>
          <a:xfrm>
            <a:off x="16776700" y="8839200"/>
            <a:ext cx="444500" cy="406400"/>
          </a:xfrm>
          <a:prstGeom prst="rect">
            <a:avLst/>
          </a:prstGeom>
        </p:spPr>
      </p:pic>
      <p:sp>
        <p:nvSpPr>
          <p:cNvPr id="6" name="TextBox 6"/>
          <p:cNvSpPr txBox="1"/>
          <p:nvPr/>
        </p:nvSpPr>
        <p:spPr>
          <a:xfrm>
            <a:off x="13995400" y="787400"/>
            <a:ext cx="2044700" cy="647700"/>
          </a:xfrm>
          <a:prstGeom prst="rect">
            <a:avLst/>
          </a:prstGeom>
        </p:spPr>
        <p:txBody>
          <a:bodyPr lIns="0" tIns="0" rIns="0" bIns="0" rtlCol="0" anchor="ctr"/>
          <a:lstStyle/>
          <a:p>
            <a:pPr lvl="0" algn="ctr">
              <a:lnSpc>
                <a:spcPct val="107899"/>
              </a:lnSpc>
            </a:pPr>
            <a:endParaRPr lang="en-US" sz="1900" b="0" i="0" u="none" strike="noStrike" spc="100" dirty="0">
              <a:solidFill>
                <a:srgbClr val="FFFFFF"/>
              </a:solidFill>
              <a:latin typeface="Pretendard Medium"/>
            </a:endParaRPr>
          </a:p>
        </p:txBody>
      </p:sp>
      <p:sp>
        <p:nvSpPr>
          <p:cNvPr id="7" name="TextBox 7"/>
          <p:cNvSpPr txBox="1"/>
          <p:nvPr/>
        </p:nvSpPr>
        <p:spPr>
          <a:xfrm>
            <a:off x="1788242" y="7251700"/>
            <a:ext cx="7772400" cy="533400"/>
          </a:xfrm>
          <a:prstGeom prst="rect">
            <a:avLst/>
          </a:prstGeom>
        </p:spPr>
        <p:txBody>
          <a:bodyPr lIns="0" tIns="0" rIns="0" bIns="0" rtlCol="0" anchor="ctr"/>
          <a:lstStyle/>
          <a:p>
            <a:pPr lvl="0" algn="l">
              <a:lnSpc>
                <a:spcPct val="99600"/>
              </a:lnSpc>
            </a:pPr>
            <a:r>
              <a:rPr lang="ja-JP" sz="3000" b="0" i="0" u="none" strike="noStrike" dirty="0">
                <a:solidFill>
                  <a:srgbClr val="00074E"/>
                </a:solidFill>
                <a:latin typeface="Noto Sans JP Medium" panose="020B0600070205080204" charset="-128"/>
                <a:ea typeface="Noto Sans JP Medium" panose="020B0600070205080204" charset="-128"/>
              </a:rPr>
              <a:t>藤土</a:t>
            </a:r>
            <a:r>
              <a:rPr lang="en-US" sz="3000" b="0" i="0" u="none" strike="noStrike" dirty="0">
                <a:solidFill>
                  <a:srgbClr val="00074E"/>
                </a:solidFill>
                <a:latin typeface="Noto Sans JP Medium" panose="020B0600070205080204" charset="-128"/>
                <a:ea typeface="Noto Sans JP Medium" panose="020B0600070205080204" charset="-128"/>
              </a:rPr>
              <a:t>、</a:t>
            </a:r>
            <a:r>
              <a:rPr lang="ja-JP" sz="3000" b="0" i="0" u="none" strike="noStrike" dirty="0">
                <a:solidFill>
                  <a:srgbClr val="00074E"/>
                </a:solidFill>
                <a:latin typeface="Noto Sans JP Medium" panose="020B0600070205080204" charset="-128"/>
                <a:ea typeface="Noto Sans JP Medium" panose="020B0600070205080204" charset="-128"/>
              </a:rPr>
              <a:t>河野</a:t>
            </a:r>
            <a:r>
              <a:rPr lang="en-US" sz="3000" b="0" i="0" u="none" strike="noStrike" dirty="0">
                <a:solidFill>
                  <a:srgbClr val="00074E"/>
                </a:solidFill>
                <a:latin typeface="Noto Sans JP Medium" panose="020B0600070205080204" charset="-128"/>
                <a:ea typeface="Noto Sans JP Medium" panose="020B0600070205080204" charset="-128"/>
              </a:rPr>
              <a:t>、</a:t>
            </a:r>
            <a:r>
              <a:rPr lang="ja-JP" sz="3000" b="0" i="0" u="none" strike="noStrike" dirty="0">
                <a:solidFill>
                  <a:srgbClr val="00074E"/>
                </a:solidFill>
                <a:latin typeface="Noto Sans JP Medium" panose="020B0600070205080204" charset="-128"/>
                <a:ea typeface="Noto Sans JP Medium" panose="020B0600070205080204" charset="-128"/>
              </a:rPr>
              <a:t>テンギ</a:t>
            </a:r>
            <a:r>
              <a:rPr lang="en-US" sz="3000" b="0" i="0" u="none" strike="noStrike" dirty="0">
                <a:solidFill>
                  <a:srgbClr val="00074E"/>
                </a:solidFill>
                <a:latin typeface="Noto Sans JP Medium" panose="020B0600070205080204" charset="-128"/>
                <a:ea typeface="Noto Sans JP Medium" panose="020B0600070205080204" charset="-128"/>
              </a:rPr>
              <a:t>、</a:t>
            </a:r>
            <a:r>
              <a:rPr lang="ja-JP" sz="3000" b="0" i="0" u="none" strike="noStrike" dirty="0">
                <a:solidFill>
                  <a:srgbClr val="00074E"/>
                </a:solidFill>
                <a:latin typeface="Noto Sans JP Medium" panose="020B0600070205080204" charset="-128"/>
                <a:ea typeface="Noto Sans JP Medium" panose="020B0600070205080204" charset="-128"/>
              </a:rPr>
              <a:t>戸川</a:t>
            </a:r>
            <a:r>
              <a:rPr lang="en-US" sz="3000" b="0" i="0" u="none" strike="noStrike" dirty="0">
                <a:solidFill>
                  <a:srgbClr val="00074E"/>
                </a:solidFill>
                <a:latin typeface="Noto Sans JP Medium" panose="020B0600070205080204" charset="-128"/>
                <a:ea typeface="Noto Sans JP Medium" panose="020B0600070205080204" charset="-128"/>
              </a:rPr>
              <a:t>、</a:t>
            </a:r>
            <a:r>
              <a:rPr lang="ja-JP" sz="3000" b="0" i="0" u="none" strike="noStrike" dirty="0">
                <a:solidFill>
                  <a:srgbClr val="00074E"/>
                </a:solidFill>
                <a:latin typeface="Noto Sans JP Medium" panose="020B0600070205080204" charset="-128"/>
                <a:ea typeface="Noto Sans JP Medium" panose="020B0600070205080204" charset="-128"/>
              </a:rPr>
              <a:t>丸山</a:t>
            </a:r>
            <a:r>
              <a:rPr lang="en-US" sz="3000" b="0" i="0" u="none" strike="noStrike" dirty="0">
                <a:solidFill>
                  <a:srgbClr val="00074E"/>
                </a:solidFill>
                <a:latin typeface="Noto Sans JP Medium" panose="020B0600070205080204" charset="-128"/>
                <a:ea typeface="Noto Sans JP Medium" panose="020B0600070205080204" charset="-128"/>
              </a:rPr>
              <a:t>、</a:t>
            </a:r>
            <a:r>
              <a:rPr lang="ja-JP" sz="3000" b="0" i="0" u="none" strike="noStrike" dirty="0">
                <a:solidFill>
                  <a:srgbClr val="00074E"/>
                </a:solidFill>
                <a:latin typeface="Noto Sans JP Medium" panose="020B0600070205080204" charset="-128"/>
                <a:ea typeface="Noto Sans JP Medium" panose="020B0600070205080204" charset="-128"/>
              </a:rPr>
              <a:t>三浦</a:t>
            </a:r>
          </a:p>
        </p:txBody>
      </p:sp>
      <p:sp>
        <p:nvSpPr>
          <p:cNvPr id="8" name="TextBox 8"/>
          <p:cNvSpPr txBox="1"/>
          <p:nvPr/>
        </p:nvSpPr>
        <p:spPr>
          <a:xfrm>
            <a:off x="1790700" y="6146800"/>
            <a:ext cx="4267200" cy="355600"/>
          </a:xfrm>
          <a:prstGeom prst="rect">
            <a:avLst/>
          </a:prstGeom>
        </p:spPr>
        <p:txBody>
          <a:bodyPr lIns="0" tIns="0" rIns="0" bIns="0" rtlCol="0" anchor="ctr"/>
          <a:lstStyle/>
          <a:p>
            <a:pPr lvl="0" algn="l">
              <a:lnSpc>
                <a:spcPct val="116199"/>
              </a:lnSpc>
            </a:pPr>
            <a:r>
              <a:rPr lang="en-US" sz="6000" b="0" i="0" u="none" strike="noStrike" spc="100" dirty="0">
                <a:solidFill>
                  <a:srgbClr val="00074E"/>
                </a:solidFill>
                <a:latin typeface="Noto Sans JP Medium"/>
              </a:rPr>
              <a:t>C4</a:t>
            </a:r>
            <a:r>
              <a:rPr lang="ja-JP" altLang="en-US" sz="6000" b="0" i="0" u="none" strike="noStrike" spc="100" dirty="0">
                <a:solidFill>
                  <a:srgbClr val="00074E"/>
                </a:solidFill>
                <a:latin typeface="Noto Sans JP Medium"/>
              </a:rPr>
              <a:t>：</a:t>
            </a:r>
            <a:r>
              <a:rPr lang="en-US" sz="6000" b="0" i="0" u="none" strike="noStrike" spc="100" dirty="0">
                <a:solidFill>
                  <a:srgbClr val="00074E"/>
                </a:solidFill>
                <a:latin typeface="Noto Sans JP Medium"/>
              </a:rPr>
              <a:t> IbeX</a:t>
            </a:r>
          </a:p>
        </p:txBody>
      </p:sp>
      <p:sp>
        <p:nvSpPr>
          <p:cNvPr id="9" name="TextBox 9"/>
          <p:cNvSpPr txBox="1"/>
          <p:nvPr/>
        </p:nvSpPr>
        <p:spPr>
          <a:xfrm>
            <a:off x="1816100" y="3543300"/>
            <a:ext cx="11163300" cy="2311400"/>
          </a:xfrm>
          <a:prstGeom prst="rect">
            <a:avLst/>
          </a:prstGeom>
        </p:spPr>
        <p:txBody>
          <a:bodyPr lIns="0" tIns="0" rIns="0" bIns="0" rtlCol="0" anchor="ctr"/>
          <a:lstStyle/>
          <a:p>
            <a:pPr lvl="0" algn="l">
              <a:lnSpc>
                <a:spcPct val="99600"/>
              </a:lnSpc>
            </a:pPr>
            <a:r>
              <a:rPr lang="en-US" sz="7000" b="0" i="0" u="none" strike="noStrike" dirty="0">
                <a:solidFill>
                  <a:srgbClr val="00074E"/>
                </a:solidFill>
                <a:latin typeface="Noto Sans JP Black"/>
              </a:rPr>
              <a:t>Web</a:t>
            </a:r>
            <a:r>
              <a:rPr lang="ja-JP" sz="7000" b="0" i="0" u="none" strike="noStrike" dirty="0">
                <a:solidFill>
                  <a:srgbClr val="00074E"/>
                </a:solidFill>
                <a:ea typeface="Noto Sans JP Black"/>
              </a:rPr>
              <a:t>アプリ開発演習</a:t>
            </a:r>
          </a:p>
          <a:p>
            <a:pPr lvl="0" algn="l">
              <a:lnSpc>
                <a:spcPct val="99600"/>
              </a:lnSpc>
            </a:pPr>
            <a:r>
              <a:rPr lang="ja-JP" sz="7000" b="0" i="0" u="none" strike="noStrike" dirty="0">
                <a:solidFill>
                  <a:srgbClr val="00074E"/>
                </a:solidFill>
                <a:ea typeface="Noto Sans JP Black"/>
              </a:rPr>
              <a:t>成果発表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3</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5" name="TextBox 24">
            <a:extLst>
              <a:ext uri="{FF2B5EF4-FFF2-40B4-BE49-F238E27FC236}">
                <a16:creationId xmlns:a16="http://schemas.microsoft.com/office/drawing/2014/main" id="{44A4F856-1E05-AC57-DF9D-2B752C0CCF6D}"/>
              </a:ext>
            </a:extLst>
          </p:cNvPr>
          <p:cNvSpPr txBox="1"/>
          <p:nvPr/>
        </p:nvSpPr>
        <p:spPr>
          <a:xfrm>
            <a:off x="5392584" y="1822655"/>
            <a:ext cx="9009216" cy="596900"/>
          </a:xfrm>
          <a:prstGeom prst="rect">
            <a:avLst/>
          </a:prstGeom>
        </p:spPr>
        <p:txBody>
          <a:bodyPr lIns="0" tIns="0" rIns="0" bIns="0" rtlCol="0" anchor="ctr"/>
          <a:lstStyle/>
          <a:p>
            <a:pPr>
              <a:lnSpc>
                <a:spcPct val="116199"/>
              </a:lnSpc>
            </a:pPr>
            <a:r>
              <a:rPr kumimoji="1" lang="ja-JP" altLang="en-US" sz="3200" dirty="0">
                <a:solidFill>
                  <a:srgbClr val="002060"/>
                </a:solidFill>
                <a:latin typeface="Noto Sans JP Black" panose="020B0600070205080204" charset="-128"/>
                <a:ea typeface="Noto Sans JP Black" panose="020B0600070205080204" charset="-128"/>
              </a:rPr>
              <a:t>プロフィールの言語登録でより交流しやすく</a:t>
            </a:r>
            <a:endParaRPr kumimoji="1" lang="en-US" altLang="ja-JP" sz="3200" dirty="0">
              <a:solidFill>
                <a:srgbClr val="002060"/>
              </a:solidFill>
              <a:latin typeface="Noto Sans JP Black" panose="020B0600070205080204" charset="-128"/>
              <a:ea typeface="Noto Sans JP Black" panose="020B0600070205080204" charset="-128"/>
            </a:endParaRPr>
          </a:p>
        </p:txBody>
      </p:sp>
      <p:sp>
        <p:nvSpPr>
          <p:cNvPr id="6" name="TextBox 24">
            <a:extLst>
              <a:ext uri="{FF2B5EF4-FFF2-40B4-BE49-F238E27FC236}">
                <a16:creationId xmlns:a16="http://schemas.microsoft.com/office/drawing/2014/main" id="{32426760-F626-FCDD-F9AE-1FE827A718F0}"/>
              </a:ext>
            </a:extLst>
          </p:cNvPr>
          <p:cNvSpPr txBox="1"/>
          <p:nvPr/>
        </p:nvSpPr>
        <p:spPr>
          <a:xfrm>
            <a:off x="3998861" y="1282700"/>
            <a:ext cx="6337300" cy="596900"/>
          </a:xfrm>
          <a:prstGeom prst="rect">
            <a:avLst/>
          </a:prstGeom>
        </p:spPr>
        <p:txBody>
          <a:bodyPr lIns="0" tIns="0" rIns="0" bIns="0" rtlCol="0" anchor="ctr"/>
          <a:lstStyle/>
          <a:p>
            <a:pPr>
              <a:lnSpc>
                <a:spcPct val="116199"/>
              </a:lnSpc>
            </a:pPr>
            <a:r>
              <a:rPr kumimoji="1" lang="ja-JP" altLang="en-US" sz="2400" dirty="0">
                <a:solidFill>
                  <a:srgbClr val="002060"/>
                </a:solidFill>
                <a:latin typeface="Noto Sans JP Black" panose="020B0600070205080204" charset="-128"/>
                <a:ea typeface="Noto Sans JP Black" panose="020B0600070205080204" charset="-128"/>
              </a:rPr>
              <a:t>プロフィール設定機能</a:t>
            </a:r>
            <a:endParaRPr kumimoji="1" lang="en-US" altLang="ja-JP" sz="2400" dirty="0">
              <a:solidFill>
                <a:srgbClr val="002060"/>
              </a:solidFill>
              <a:latin typeface="Noto Sans JP Black" panose="020B0600070205080204" charset="-128"/>
              <a:ea typeface="Noto Sans JP Black" panose="020B0600070205080204" charset="-128"/>
            </a:endParaRPr>
          </a:p>
        </p:txBody>
      </p:sp>
      <p:pic>
        <p:nvPicPr>
          <p:cNvPr id="8" name="図 7" descr="グラフィカル ユーザー インターフェイス, アプリケーション">
            <a:extLst>
              <a:ext uri="{FF2B5EF4-FFF2-40B4-BE49-F238E27FC236}">
                <a16:creationId xmlns:a16="http://schemas.microsoft.com/office/drawing/2014/main" id="{CC768A48-FF5A-4A73-F353-11D23DD737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7223" y="2571955"/>
            <a:ext cx="5576887" cy="6874512"/>
          </a:xfrm>
          <a:prstGeom prst="rect">
            <a:avLst/>
          </a:prstGeom>
        </p:spPr>
      </p:pic>
      <p:pic>
        <p:nvPicPr>
          <p:cNvPr id="17" name="図 16" descr="背景パターン&#10;&#10;中程度の精度で自動的に生成された説明">
            <a:extLst>
              <a:ext uri="{FF2B5EF4-FFF2-40B4-BE49-F238E27FC236}">
                <a16:creationId xmlns:a16="http://schemas.microsoft.com/office/drawing/2014/main" id="{E11FAE93-9F83-36AA-208E-BEB62DE81E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96600" y="4743573"/>
            <a:ext cx="5630061" cy="1267002"/>
          </a:xfrm>
          <a:prstGeom prst="rect">
            <a:avLst/>
          </a:prstGeom>
        </p:spPr>
      </p:pic>
      <p:sp>
        <p:nvSpPr>
          <p:cNvPr id="20" name="矢印: 右 19">
            <a:extLst>
              <a:ext uri="{FF2B5EF4-FFF2-40B4-BE49-F238E27FC236}">
                <a16:creationId xmlns:a16="http://schemas.microsoft.com/office/drawing/2014/main" id="{ABA70B98-D676-A05F-2F5E-38CA39373C3A}"/>
              </a:ext>
            </a:extLst>
          </p:cNvPr>
          <p:cNvSpPr/>
          <p:nvPr/>
        </p:nvSpPr>
        <p:spPr>
          <a:xfrm>
            <a:off x="8054954" y="4580603"/>
            <a:ext cx="2630880" cy="1467013"/>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ABAF759-3B0C-C1BF-39D5-4E5CFF387AFD}"/>
              </a:ext>
            </a:extLst>
          </p:cNvPr>
          <p:cNvSpPr txBox="1"/>
          <p:nvPr/>
        </p:nvSpPr>
        <p:spPr>
          <a:xfrm>
            <a:off x="8467807" y="5078321"/>
            <a:ext cx="2615740" cy="461665"/>
          </a:xfrm>
          <a:prstGeom prst="rect">
            <a:avLst/>
          </a:prstGeom>
          <a:noFill/>
        </p:spPr>
        <p:txBody>
          <a:bodyPr wrap="square" rtlCol="0">
            <a:spAutoFit/>
          </a:bodyPr>
          <a:lstStyle/>
          <a:p>
            <a:r>
              <a:rPr kumimoji="1" lang="ja-JP" altLang="en-US" sz="2400" b="1" dirty="0"/>
              <a:t>言語を選択</a:t>
            </a:r>
          </a:p>
        </p:txBody>
      </p:sp>
    </p:spTree>
    <p:extLst>
      <p:ext uri="{BB962C8B-B14F-4D97-AF65-F5344CB8AC3E}">
        <p14:creationId xmlns:p14="http://schemas.microsoft.com/office/powerpoint/2010/main" val="380694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3</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5" name="TextBox 24">
            <a:extLst>
              <a:ext uri="{FF2B5EF4-FFF2-40B4-BE49-F238E27FC236}">
                <a16:creationId xmlns:a16="http://schemas.microsoft.com/office/drawing/2014/main" id="{44A4F856-1E05-AC57-DF9D-2B752C0CCF6D}"/>
              </a:ext>
            </a:extLst>
          </p:cNvPr>
          <p:cNvSpPr txBox="1"/>
          <p:nvPr/>
        </p:nvSpPr>
        <p:spPr>
          <a:xfrm>
            <a:off x="5397500" y="1073150"/>
            <a:ext cx="8000999" cy="596900"/>
          </a:xfrm>
          <a:prstGeom prst="rect">
            <a:avLst/>
          </a:prstGeom>
        </p:spPr>
        <p:txBody>
          <a:bodyPr lIns="0" tIns="0" rIns="0" bIns="0" rtlCol="0" anchor="ctr"/>
          <a:lstStyle/>
          <a:p>
            <a:pPr>
              <a:lnSpc>
                <a:spcPct val="116199"/>
              </a:lnSpc>
            </a:pPr>
            <a:endParaRPr kumimoji="1" lang="en-US" altLang="ja-JP" sz="3200" dirty="0">
              <a:solidFill>
                <a:srgbClr val="002060"/>
              </a:solidFill>
              <a:latin typeface="Noto Sans JP Black" panose="020B0600070205080204" charset="-128"/>
              <a:ea typeface="Noto Sans JP Black" panose="020B0600070205080204" charset="-128"/>
            </a:endParaRPr>
          </a:p>
        </p:txBody>
      </p:sp>
      <p:sp>
        <p:nvSpPr>
          <p:cNvPr id="6" name="TextBox 27">
            <a:extLst>
              <a:ext uri="{FF2B5EF4-FFF2-40B4-BE49-F238E27FC236}">
                <a16:creationId xmlns:a16="http://schemas.microsoft.com/office/drawing/2014/main" id="{621793E4-D867-9D3F-AD28-4AC6892554DC}"/>
              </a:ext>
            </a:extLst>
          </p:cNvPr>
          <p:cNvSpPr txBox="1"/>
          <p:nvPr/>
        </p:nvSpPr>
        <p:spPr>
          <a:xfrm>
            <a:off x="4070350" y="1879396"/>
            <a:ext cx="12052300" cy="520700"/>
          </a:xfrm>
          <a:prstGeom prst="rect">
            <a:avLst/>
          </a:prstGeom>
        </p:spPr>
        <p:txBody>
          <a:bodyPr lIns="0" tIns="0" rIns="0" bIns="0" rtlCol="0" anchor="ctr"/>
          <a:lstStyle/>
          <a:p>
            <a:r>
              <a:rPr kumimoji="1" lang="ja-JP" altLang="en-US" sz="3200" b="1" dirty="0">
                <a:solidFill>
                  <a:srgbClr val="002060"/>
                </a:solidFill>
                <a:latin typeface="Noto Sans JP Black" panose="020B0600070205080204" charset="-128"/>
                <a:ea typeface="Noto Sans JP Black" panose="020B0600070205080204" charset="-128"/>
              </a:rPr>
              <a:t>共通の興味や活動を通じて社員の交流を深め、気軽に質問や相談</a:t>
            </a:r>
          </a:p>
        </p:txBody>
      </p:sp>
      <p:sp>
        <p:nvSpPr>
          <p:cNvPr id="7" name="TextBox 24">
            <a:extLst>
              <a:ext uri="{FF2B5EF4-FFF2-40B4-BE49-F238E27FC236}">
                <a16:creationId xmlns:a16="http://schemas.microsoft.com/office/drawing/2014/main" id="{86175510-4376-8A3B-09D3-9174839451FB}"/>
              </a:ext>
            </a:extLst>
          </p:cNvPr>
          <p:cNvSpPr txBox="1"/>
          <p:nvPr/>
        </p:nvSpPr>
        <p:spPr>
          <a:xfrm>
            <a:off x="3788287" y="1132554"/>
            <a:ext cx="6337300" cy="596900"/>
          </a:xfrm>
          <a:prstGeom prst="rect">
            <a:avLst/>
          </a:prstGeom>
        </p:spPr>
        <p:txBody>
          <a:bodyPr lIns="0" tIns="0" rIns="0" bIns="0" rtlCol="0" anchor="ctr"/>
          <a:lstStyle/>
          <a:p>
            <a:pPr>
              <a:lnSpc>
                <a:spcPct val="116199"/>
              </a:lnSpc>
            </a:pPr>
            <a:r>
              <a:rPr kumimoji="1" lang="ja-JP" altLang="en-US" sz="2400" dirty="0">
                <a:solidFill>
                  <a:srgbClr val="002060"/>
                </a:solidFill>
                <a:latin typeface="Noto Sans JP Black" panose="020B0600070205080204" charset="-128"/>
                <a:ea typeface="Noto Sans JP Black" panose="020B0600070205080204" charset="-128"/>
              </a:rPr>
              <a:t>タイムライン機能</a:t>
            </a:r>
            <a:endParaRPr kumimoji="1" lang="en-US" altLang="ja-JP" sz="2400" dirty="0">
              <a:solidFill>
                <a:srgbClr val="002060"/>
              </a:solidFill>
              <a:latin typeface="Noto Sans JP Black" panose="020B0600070205080204" charset="-128"/>
              <a:ea typeface="Noto Sans JP Black" panose="020B0600070205080204" charset="-128"/>
            </a:endParaRPr>
          </a:p>
        </p:txBody>
      </p:sp>
      <p:sp>
        <p:nvSpPr>
          <p:cNvPr id="11" name="正方形/長方形 10">
            <a:extLst>
              <a:ext uri="{FF2B5EF4-FFF2-40B4-BE49-F238E27FC236}">
                <a16:creationId xmlns:a16="http://schemas.microsoft.com/office/drawing/2014/main" id="{EB906D71-537B-BDEF-EB13-55E3C3FC187B}"/>
              </a:ext>
            </a:extLst>
          </p:cNvPr>
          <p:cNvSpPr/>
          <p:nvPr/>
        </p:nvSpPr>
        <p:spPr>
          <a:xfrm>
            <a:off x="2819605" y="2507122"/>
            <a:ext cx="13639800" cy="71654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3AD3B738-A5B6-F772-1000-6E32FF90F3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2486" y="2588135"/>
            <a:ext cx="13254038" cy="7003436"/>
          </a:xfrm>
          <a:prstGeom prst="rect">
            <a:avLst/>
          </a:prstGeom>
        </p:spPr>
      </p:pic>
    </p:spTree>
    <p:extLst>
      <p:ext uri="{BB962C8B-B14F-4D97-AF65-F5344CB8AC3E}">
        <p14:creationId xmlns:p14="http://schemas.microsoft.com/office/powerpoint/2010/main" val="1546361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15950" y="5334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sz="1900" spc="100" dirty="0">
                <a:solidFill>
                  <a:srgbClr val="FFFFFF"/>
                </a:solidFill>
                <a:latin typeface="Pretendard Medium"/>
              </a:rPr>
              <a:t>4</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5" name="TextBox 24">
            <a:extLst>
              <a:ext uri="{FF2B5EF4-FFF2-40B4-BE49-F238E27FC236}">
                <a16:creationId xmlns:a16="http://schemas.microsoft.com/office/drawing/2014/main" id="{44A4F856-1E05-AC57-DF9D-2B752C0CCF6D}"/>
              </a:ext>
            </a:extLst>
          </p:cNvPr>
          <p:cNvSpPr txBox="1"/>
          <p:nvPr/>
        </p:nvSpPr>
        <p:spPr>
          <a:xfrm>
            <a:off x="7352217" y="2440243"/>
            <a:ext cx="5922092" cy="596900"/>
          </a:xfrm>
          <a:prstGeom prst="rect">
            <a:avLst/>
          </a:prstGeom>
        </p:spPr>
        <p:txBody>
          <a:bodyPr lIns="0" tIns="0" rIns="0" bIns="0" rtlCol="0" anchor="ctr"/>
          <a:lstStyle/>
          <a:p>
            <a:pPr>
              <a:lnSpc>
                <a:spcPct val="116199"/>
              </a:lnSpc>
            </a:pPr>
            <a:r>
              <a:rPr kumimoji="1" lang="ja-JP" altLang="en-US" sz="4000" dirty="0">
                <a:solidFill>
                  <a:srgbClr val="002060"/>
                </a:solidFill>
                <a:latin typeface="Noto Sans JP Black" panose="020B0600070205080204" charset="-128"/>
                <a:ea typeface="Noto Sans JP Black" panose="020B0600070205080204" charset="-128"/>
              </a:rPr>
              <a:t>チーム成果</a:t>
            </a:r>
            <a:endParaRPr kumimoji="1" lang="en-US" altLang="ja-JP" sz="4000" dirty="0">
              <a:solidFill>
                <a:srgbClr val="002060"/>
              </a:solidFill>
              <a:latin typeface="Noto Sans JP Black" panose="020B0600070205080204" charset="-128"/>
              <a:ea typeface="Noto Sans JP Black" panose="020B0600070205080204" charset="-128"/>
            </a:endParaRPr>
          </a:p>
        </p:txBody>
      </p:sp>
      <p:sp>
        <p:nvSpPr>
          <p:cNvPr id="6" name="TextBox 15">
            <a:extLst>
              <a:ext uri="{FF2B5EF4-FFF2-40B4-BE49-F238E27FC236}">
                <a16:creationId xmlns:a16="http://schemas.microsoft.com/office/drawing/2014/main" id="{073C26D4-E7A2-1B73-0BA0-514516A1124F}"/>
              </a:ext>
            </a:extLst>
          </p:cNvPr>
          <p:cNvSpPr txBox="1"/>
          <p:nvPr/>
        </p:nvSpPr>
        <p:spPr>
          <a:xfrm>
            <a:off x="4472653" y="4347087"/>
            <a:ext cx="2552700" cy="1892300"/>
          </a:xfrm>
          <a:prstGeom prst="rect">
            <a:avLst/>
          </a:prstGeom>
        </p:spPr>
        <p:txBody>
          <a:bodyPr lIns="0" tIns="0" rIns="0" bIns="0" rtlCol="0" anchor="ctr"/>
          <a:lstStyle/>
          <a:p>
            <a:pPr lvl="0" algn="l">
              <a:lnSpc>
                <a:spcPct val="107899"/>
              </a:lnSpc>
            </a:pPr>
            <a:endParaRPr lang="en-US" sz="6600" b="0" i="0" u="none" strike="noStrike" dirty="0">
              <a:solidFill>
                <a:srgbClr val="00074E"/>
              </a:solidFill>
              <a:ea typeface="Noto Sans JP Black"/>
            </a:endParaRPr>
          </a:p>
        </p:txBody>
      </p:sp>
      <p:sp>
        <p:nvSpPr>
          <p:cNvPr id="7" name="TextBox 15">
            <a:extLst>
              <a:ext uri="{FF2B5EF4-FFF2-40B4-BE49-F238E27FC236}">
                <a16:creationId xmlns:a16="http://schemas.microsoft.com/office/drawing/2014/main" id="{9E51029A-8A2D-DD3F-77B8-9E9001C46353}"/>
              </a:ext>
            </a:extLst>
          </p:cNvPr>
          <p:cNvSpPr txBox="1"/>
          <p:nvPr/>
        </p:nvSpPr>
        <p:spPr>
          <a:xfrm>
            <a:off x="10021752" y="4371975"/>
            <a:ext cx="5504345" cy="1479550"/>
          </a:xfrm>
          <a:prstGeom prst="rect">
            <a:avLst/>
          </a:prstGeom>
          <a:noFill/>
        </p:spPr>
        <p:txBody>
          <a:bodyPr lIns="0" tIns="0" rIns="0" bIns="0" rtlCol="0" anchor="ctr"/>
          <a:lstStyle/>
          <a:p>
            <a:pPr lvl="0" algn="l">
              <a:lnSpc>
                <a:spcPct val="107899"/>
              </a:lnSpc>
            </a:pPr>
            <a:r>
              <a:rPr lang="ja-JP" altLang="en-US" sz="6600" dirty="0">
                <a:solidFill>
                  <a:srgbClr val="4A5BA3"/>
                </a:solidFill>
                <a:ea typeface="Noto Sans JP Black"/>
              </a:rPr>
              <a:t>チームワーク</a:t>
            </a:r>
            <a:endParaRPr lang="en-US" sz="6600" b="0" i="0" u="none" strike="noStrike" dirty="0">
              <a:solidFill>
                <a:srgbClr val="4A5BA3"/>
              </a:solidFill>
              <a:ea typeface="Noto Sans JP Black"/>
            </a:endParaRPr>
          </a:p>
        </p:txBody>
      </p:sp>
      <p:sp>
        <p:nvSpPr>
          <p:cNvPr id="25" name="TextBox 15">
            <a:extLst>
              <a:ext uri="{FF2B5EF4-FFF2-40B4-BE49-F238E27FC236}">
                <a16:creationId xmlns:a16="http://schemas.microsoft.com/office/drawing/2014/main" id="{16C8009A-8806-5B27-973B-CDDA9BCE47F6}"/>
              </a:ext>
            </a:extLst>
          </p:cNvPr>
          <p:cNvSpPr txBox="1"/>
          <p:nvPr/>
        </p:nvSpPr>
        <p:spPr>
          <a:xfrm>
            <a:off x="4353653" y="4416302"/>
            <a:ext cx="2790699" cy="1479550"/>
          </a:xfrm>
          <a:prstGeom prst="rect">
            <a:avLst/>
          </a:prstGeom>
          <a:noFill/>
        </p:spPr>
        <p:txBody>
          <a:bodyPr lIns="0" tIns="0" rIns="0" bIns="0" rtlCol="0" anchor="ctr"/>
          <a:lstStyle/>
          <a:p>
            <a:pPr lvl="0" algn="l">
              <a:lnSpc>
                <a:spcPct val="107899"/>
              </a:lnSpc>
            </a:pPr>
            <a:r>
              <a:rPr lang="ja-JP" altLang="en-US" sz="6600" b="0" i="0" u="none" strike="noStrike" dirty="0">
                <a:solidFill>
                  <a:srgbClr val="4A5BA3"/>
                </a:solidFill>
                <a:ea typeface="Noto Sans JP Black"/>
              </a:rPr>
              <a:t>技術力</a:t>
            </a:r>
            <a:endParaRPr lang="en-US" sz="6600" b="0" i="0" u="none" strike="noStrike" dirty="0">
              <a:solidFill>
                <a:srgbClr val="4A5BA3"/>
              </a:solidFill>
              <a:ea typeface="Noto Sans JP Black"/>
            </a:endParaRPr>
          </a:p>
        </p:txBody>
      </p:sp>
      <p:pic>
        <p:nvPicPr>
          <p:cNvPr id="29" name="図 28" descr="動物, シカ, 茶色, フィールド が含まれている画像&#10;&#10;自動的に生成された説明">
            <a:extLst>
              <a:ext uri="{FF2B5EF4-FFF2-40B4-BE49-F238E27FC236}">
                <a16:creationId xmlns:a16="http://schemas.microsoft.com/office/drawing/2014/main" id="{D820A0C8-C3E9-824F-CD67-7A58E7AAA9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74309" y="5762113"/>
            <a:ext cx="4943987" cy="4943987"/>
          </a:xfrm>
          <a:prstGeom prst="rect">
            <a:avLst/>
          </a:prstGeom>
        </p:spPr>
      </p:pic>
      <p:pic>
        <p:nvPicPr>
          <p:cNvPr id="30" name="図 29" descr="動物, シカ, 茶色, フィールド が含まれている画像&#10;&#10;自動的に生成された説明">
            <a:extLst>
              <a:ext uri="{FF2B5EF4-FFF2-40B4-BE49-F238E27FC236}">
                <a16:creationId xmlns:a16="http://schemas.microsoft.com/office/drawing/2014/main" id="{C28F06BC-2D29-5070-60E7-98B82B939F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1423" y="5783703"/>
            <a:ext cx="4943987" cy="4943987"/>
          </a:xfrm>
          <a:prstGeom prst="rect">
            <a:avLst/>
          </a:prstGeom>
        </p:spPr>
      </p:pic>
    </p:spTree>
    <p:extLst>
      <p:ext uri="{BB962C8B-B14F-4D97-AF65-F5344CB8AC3E}">
        <p14:creationId xmlns:p14="http://schemas.microsoft.com/office/powerpoint/2010/main" val="3893382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2057400"/>
            <a:ext cx="17043400" cy="6172200"/>
          </a:xfrm>
          <a:prstGeom prst="rect">
            <a:avLst/>
          </a:prstGeom>
        </p:spPr>
      </p:pic>
      <p:pic>
        <p:nvPicPr>
          <p:cNvPr id="4" name="Picture 4"/>
          <p:cNvPicPr>
            <a:picLocks noChangeAspect="1"/>
          </p:cNvPicPr>
          <p:nvPr/>
        </p:nvPicPr>
        <p:blipFill>
          <a:blip r:embed="rId5"/>
          <a:stretch>
            <a:fillRect/>
          </a:stretch>
        </p:blipFill>
        <p:spPr>
          <a:xfrm>
            <a:off x="13944600" y="1866900"/>
            <a:ext cx="2832100" cy="1498600"/>
          </a:xfrm>
          <a:prstGeom prst="rect">
            <a:avLst/>
          </a:prstGeom>
        </p:spPr>
      </p:pic>
      <p:pic>
        <p:nvPicPr>
          <p:cNvPr id="5" name="Picture 5"/>
          <p:cNvPicPr>
            <a:picLocks noChangeAspect="1"/>
          </p:cNvPicPr>
          <p:nvPr/>
        </p:nvPicPr>
        <p:blipFill>
          <a:blip r:embed="rId6"/>
          <a:stretch>
            <a:fillRect/>
          </a:stretch>
        </p:blipFill>
        <p:spPr>
          <a:xfrm>
            <a:off x="2538700" y="5600700"/>
            <a:ext cx="6056660" cy="1315679"/>
          </a:xfrm>
          <a:prstGeom prst="rect">
            <a:avLst/>
          </a:prstGeom>
        </p:spPr>
      </p:pic>
      <p:pic>
        <p:nvPicPr>
          <p:cNvPr id="8" name="Picture 8"/>
          <p:cNvPicPr>
            <a:picLocks noChangeAspect="1"/>
          </p:cNvPicPr>
          <p:nvPr/>
        </p:nvPicPr>
        <p:blipFill>
          <a:blip r:embed="rId7"/>
          <a:stretch>
            <a:fillRect/>
          </a:stretch>
        </p:blipFill>
        <p:spPr>
          <a:xfrm>
            <a:off x="16776700" y="7404100"/>
            <a:ext cx="444500" cy="406400"/>
          </a:xfrm>
          <a:prstGeom prst="rect">
            <a:avLst/>
          </a:prstGeom>
        </p:spPr>
      </p:pic>
      <p:sp>
        <p:nvSpPr>
          <p:cNvPr id="10" name="TextBox 10"/>
          <p:cNvSpPr txBox="1"/>
          <p:nvPr/>
        </p:nvSpPr>
        <p:spPr>
          <a:xfrm>
            <a:off x="2861930" y="5968961"/>
            <a:ext cx="5410200" cy="722568"/>
          </a:xfrm>
          <a:prstGeom prst="rect">
            <a:avLst/>
          </a:prstGeom>
        </p:spPr>
        <p:txBody>
          <a:bodyPr lIns="0" tIns="0" rIns="0" bIns="0" rtlCol="0" anchor="ctr"/>
          <a:lstStyle/>
          <a:p>
            <a:pPr lvl="0" algn="ctr">
              <a:lnSpc>
                <a:spcPct val="99600"/>
              </a:lnSpc>
            </a:pPr>
            <a:r>
              <a:rPr lang="ja-JP" altLang="en-US" sz="3200" dirty="0">
                <a:solidFill>
                  <a:srgbClr val="00074E"/>
                </a:solidFill>
                <a:ea typeface="Noto Sans JP Medium"/>
              </a:rPr>
              <a:t>①ランダムチャンネル生成</a:t>
            </a:r>
            <a:endParaRPr lang="ja-JP" sz="3200" b="0" i="0" u="none" strike="noStrike" dirty="0">
              <a:solidFill>
                <a:srgbClr val="00074E"/>
              </a:solidFill>
              <a:ea typeface="Noto Sans JP Medium"/>
            </a:endParaRPr>
          </a:p>
        </p:txBody>
      </p:sp>
      <p:sp>
        <p:nvSpPr>
          <p:cNvPr id="13" name="TextBox 13"/>
          <p:cNvSpPr txBox="1"/>
          <p:nvPr/>
        </p:nvSpPr>
        <p:spPr>
          <a:xfrm>
            <a:off x="16040100" y="8039100"/>
            <a:ext cx="1651000" cy="266700"/>
          </a:xfrm>
          <a:prstGeom prst="rect">
            <a:avLst/>
          </a:prstGeom>
        </p:spPr>
        <p:txBody>
          <a:bodyPr lIns="0" tIns="0" rIns="0" bIns="0" rtlCol="0" anchor="ctr"/>
          <a:lstStyle/>
          <a:p>
            <a:pPr lvl="0" algn="r">
              <a:lnSpc>
                <a:spcPct val="107899"/>
              </a:lnSpc>
            </a:pPr>
            <a:endParaRPr lang="en-US" sz="1500" b="0" i="0" u="none" strike="noStrike" spc="100" dirty="0">
              <a:solidFill>
                <a:srgbClr val="FFFFFF"/>
              </a:solidFill>
              <a:latin typeface="Pretendard Regular"/>
            </a:endParaRPr>
          </a:p>
        </p:txBody>
      </p:sp>
      <p:sp>
        <p:nvSpPr>
          <p:cNvPr id="15" name="TextBox 15"/>
          <p:cNvSpPr txBox="1"/>
          <p:nvPr/>
        </p:nvSpPr>
        <p:spPr>
          <a:xfrm>
            <a:off x="6019800" y="2408626"/>
            <a:ext cx="5772150" cy="1892300"/>
          </a:xfrm>
          <a:prstGeom prst="rect">
            <a:avLst/>
          </a:prstGeom>
        </p:spPr>
        <p:txBody>
          <a:bodyPr lIns="0" tIns="0" rIns="0" bIns="0" rtlCol="0" anchor="ctr"/>
          <a:lstStyle/>
          <a:p>
            <a:pPr lvl="0" algn="l">
              <a:lnSpc>
                <a:spcPct val="107899"/>
              </a:lnSpc>
            </a:pPr>
            <a:endParaRPr lang="en-US" altLang="ja-JP" sz="6600" b="0" i="0" u="none" strike="noStrike" dirty="0">
              <a:solidFill>
                <a:srgbClr val="00074E"/>
              </a:solidFill>
              <a:ea typeface="Noto Sans JP Black"/>
            </a:endParaRPr>
          </a:p>
          <a:p>
            <a:pPr lvl="0" algn="ctr">
              <a:lnSpc>
                <a:spcPct val="107899"/>
              </a:lnSpc>
            </a:pPr>
            <a:endParaRPr lang="en-US" altLang="ja-JP" sz="2400" dirty="0">
              <a:solidFill>
                <a:srgbClr val="00074E"/>
              </a:solidFill>
              <a:ea typeface="Noto Sans JP Black"/>
            </a:endParaRPr>
          </a:p>
          <a:p>
            <a:pPr lvl="0" algn="ctr">
              <a:lnSpc>
                <a:spcPct val="107899"/>
              </a:lnSpc>
            </a:pPr>
            <a:r>
              <a:rPr lang="ja-JP" altLang="en-US" sz="6600" b="0" i="0" u="none" strike="noStrike" dirty="0">
                <a:solidFill>
                  <a:srgbClr val="00074E"/>
                </a:solidFill>
                <a:ea typeface="Noto Sans JP Black"/>
              </a:rPr>
              <a:t>技術力</a:t>
            </a:r>
            <a:endParaRPr lang="en-US" sz="6600" b="0" i="0" u="none" strike="noStrike" dirty="0">
              <a:solidFill>
                <a:srgbClr val="00074E"/>
              </a:solidFill>
              <a:ea typeface="Noto Sans JP Black"/>
            </a:endParaRPr>
          </a:p>
        </p:txBody>
      </p:sp>
      <p:sp>
        <p:nvSpPr>
          <p:cNvPr id="16" name="TextBox 9">
            <a:extLst>
              <a:ext uri="{FF2B5EF4-FFF2-40B4-BE49-F238E27FC236}">
                <a16:creationId xmlns:a16="http://schemas.microsoft.com/office/drawing/2014/main" id="{CE97CFF9-E7AD-35BA-2D10-A4ED1C5A5B1D}"/>
              </a:ext>
            </a:extLst>
          </p:cNvPr>
          <p:cNvSpPr txBox="1"/>
          <p:nvPr/>
        </p:nvSpPr>
        <p:spPr>
          <a:xfrm>
            <a:off x="14338300" y="22606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4</a:t>
            </a:r>
            <a:endParaRPr lang="en-US" sz="1900" b="0" i="0" u="none" strike="noStrike" spc="100" dirty="0">
              <a:solidFill>
                <a:srgbClr val="FFFFFF"/>
              </a:solidFill>
              <a:latin typeface="Pretendard Medium"/>
            </a:endParaRPr>
          </a:p>
        </p:txBody>
      </p:sp>
      <p:pic>
        <p:nvPicPr>
          <p:cNvPr id="17" name="Picture 5">
            <a:extLst>
              <a:ext uri="{FF2B5EF4-FFF2-40B4-BE49-F238E27FC236}">
                <a16:creationId xmlns:a16="http://schemas.microsoft.com/office/drawing/2014/main" id="{D85D08BC-6AEE-0A35-72C1-A3567CD3A46B}"/>
              </a:ext>
            </a:extLst>
          </p:cNvPr>
          <p:cNvPicPr>
            <a:picLocks noChangeAspect="1"/>
          </p:cNvPicPr>
          <p:nvPr/>
        </p:nvPicPr>
        <p:blipFill>
          <a:blip r:embed="rId6"/>
          <a:stretch>
            <a:fillRect/>
          </a:stretch>
        </p:blipFill>
        <p:spPr>
          <a:xfrm>
            <a:off x="9677400" y="5600700"/>
            <a:ext cx="6056660" cy="1315679"/>
          </a:xfrm>
          <a:prstGeom prst="rect">
            <a:avLst/>
          </a:prstGeom>
        </p:spPr>
      </p:pic>
      <p:sp>
        <p:nvSpPr>
          <p:cNvPr id="11" name="TextBox 11"/>
          <p:cNvSpPr txBox="1"/>
          <p:nvPr/>
        </p:nvSpPr>
        <p:spPr>
          <a:xfrm>
            <a:off x="10566400" y="5968961"/>
            <a:ext cx="4278660" cy="587988"/>
          </a:xfrm>
          <a:prstGeom prst="rect">
            <a:avLst/>
          </a:prstGeom>
        </p:spPr>
        <p:txBody>
          <a:bodyPr lIns="0" tIns="0" rIns="0" bIns="0" rtlCol="0" anchor="ctr"/>
          <a:lstStyle/>
          <a:p>
            <a:pPr lvl="0" algn="ctr">
              <a:lnSpc>
                <a:spcPct val="99600"/>
              </a:lnSpc>
            </a:pPr>
            <a:r>
              <a:rPr lang="ja-JP" altLang="en-US" sz="3200" dirty="0">
                <a:solidFill>
                  <a:srgbClr val="00074E"/>
                </a:solidFill>
                <a:latin typeface="Noto Sans JP Medium"/>
                <a:ea typeface="Noto Sans JP Medium"/>
              </a:rPr>
              <a:t>②パスワード暗号化</a:t>
            </a:r>
            <a:endParaRPr lang="ja-JP" sz="3200" b="0" i="0" u="none" strike="noStrike" dirty="0">
              <a:solidFill>
                <a:srgbClr val="00074E"/>
              </a:solidFill>
              <a:ea typeface="Noto Sans JP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4</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6" name="TextBox 31">
            <a:extLst>
              <a:ext uri="{FF2B5EF4-FFF2-40B4-BE49-F238E27FC236}">
                <a16:creationId xmlns:a16="http://schemas.microsoft.com/office/drawing/2014/main" id="{B4A48E88-1AE4-A605-8606-1D96F37AB46F}"/>
              </a:ext>
            </a:extLst>
          </p:cNvPr>
          <p:cNvSpPr txBox="1"/>
          <p:nvPr/>
        </p:nvSpPr>
        <p:spPr>
          <a:xfrm>
            <a:off x="6833829" y="1690227"/>
            <a:ext cx="6019800" cy="320982"/>
          </a:xfrm>
          <a:prstGeom prst="rect">
            <a:avLst/>
          </a:prstGeom>
        </p:spPr>
        <p:txBody>
          <a:bodyPr lIns="0" tIns="0" rIns="0" bIns="0" rtlCol="0" anchor="ctr"/>
          <a:lstStyle/>
          <a:p>
            <a:pPr>
              <a:lnSpc>
                <a:spcPct val="116199"/>
              </a:lnSpc>
            </a:pPr>
            <a:r>
              <a:rPr lang="ja-JP" altLang="en-US" sz="3600" b="1" dirty="0">
                <a:solidFill>
                  <a:srgbClr val="002060"/>
                </a:solidFill>
                <a:latin typeface="Noto Sans JP Black" panose="020B0600070205080204" charset="-128"/>
                <a:ea typeface="Noto Sans JP Black" panose="020B0600070205080204" charset="-128"/>
              </a:rPr>
              <a:t>ランダムチャンネル生成</a:t>
            </a:r>
            <a:endParaRPr lang="ja-JP" altLang="ja-JP" sz="3600" b="1" i="0" u="none" strike="noStrike" dirty="0">
              <a:solidFill>
                <a:srgbClr val="002060"/>
              </a:solidFill>
              <a:latin typeface="Noto Sans JP Black" panose="020B0600070205080204" charset="-128"/>
              <a:ea typeface="Noto Sans JP Black" panose="020B0600070205080204" charset="-128"/>
            </a:endParaRPr>
          </a:p>
          <a:p>
            <a:pPr>
              <a:lnSpc>
                <a:spcPct val="116199"/>
              </a:lnSpc>
            </a:pPr>
            <a:endParaRPr lang="en-US" sz="3600" b="0" i="0" u="none" strike="noStrike" dirty="0">
              <a:solidFill>
                <a:srgbClr val="002060"/>
              </a:solidFill>
              <a:latin typeface="Noto Sans JP Black" panose="020B0600070205080204" charset="-128"/>
              <a:ea typeface="Noto Sans JP Black" panose="020B0600070205080204" charset="-128"/>
            </a:endParaRPr>
          </a:p>
        </p:txBody>
      </p:sp>
      <p:sp>
        <p:nvSpPr>
          <p:cNvPr id="7" name="テキスト ボックス 6">
            <a:extLst>
              <a:ext uri="{FF2B5EF4-FFF2-40B4-BE49-F238E27FC236}">
                <a16:creationId xmlns:a16="http://schemas.microsoft.com/office/drawing/2014/main" id="{99F3985A-5357-0AF7-9581-D6E877F6DB10}"/>
              </a:ext>
            </a:extLst>
          </p:cNvPr>
          <p:cNvSpPr txBox="1"/>
          <p:nvPr/>
        </p:nvSpPr>
        <p:spPr>
          <a:xfrm>
            <a:off x="2209800" y="2389997"/>
            <a:ext cx="14554200" cy="6184835"/>
          </a:xfrm>
          <a:prstGeom prst="rect">
            <a:avLst/>
          </a:prstGeom>
          <a:noFill/>
        </p:spPr>
        <p:txBody>
          <a:bodyPr wrap="square">
            <a:spAutoFit/>
          </a:bodyPr>
          <a:lstStyle/>
          <a:p>
            <a:pPr lvl="1" algn="ctr"/>
            <a:r>
              <a:rPr lang="ja-JP" altLang="en-US" sz="3200" dirty="0">
                <a:solidFill>
                  <a:srgbClr val="ED254E"/>
                </a:solidFill>
                <a:latin typeface="Noto Sans JP Medium" panose="020B0600070205080204" charset="-128"/>
                <a:ea typeface="Noto Sans JP Medium" panose="020B0600070205080204" charset="-128"/>
              </a:rPr>
              <a:t>外国人社員を含む全社員の、新たな交流を創出</a:t>
            </a:r>
            <a:endParaRPr lang="ja-JP" altLang="en-US" sz="2000" b="1" dirty="0">
              <a:ln w="6600">
                <a:solidFill>
                  <a:schemeClr val="accent2"/>
                </a:solidFill>
                <a:prstDash val="solid"/>
              </a:ln>
              <a:solidFill>
                <a:srgbClr val="FFFFFF"/>
              </a:solidFill>
              <a:effectLst>
                <a:outerShdw dist="38100" dir="2700000" algn="tl" rotWithShape="0">
                  <a:schemeClr val="accent2"/>
                </a:outerShdw>
              </a:effectLst>
              <a:latin typeface="Noto Sans JP Medium" panose="020B0600070205080204" charset="-128"/>
              <a:ea typeface="Noto Sans JP Medium" panose="020B0600070205080204" charset="-128"/>
            </a:endParaRPr>
          </a:p>
          <a:p>
            <a:pPr>
              <a:lnSpc>
                <a:spcPts val="4000"/>
              </a:lnSpc>
            </a:pPr>
            <a:r>
              <a:rPr lang="ja-JP" altLang="en-US" sz="2800" b="1" dirty="0">
                <a:latin typeface="Noto Sans JP Medium" panose="020B0600070205080204" charset="-128"/>
                <a:ea typeface="Noto Sans JP Medium" panose="020B0600070205080204" charset="-128"/>
              </a:rPr>
              <a:t>動作概要</a:t>
            </a:r>
          </a:p>
          <a:p>
            <a:pPr>
              <a:lnSpc>
                <a:spcPts val="4000"/>
              </a:lnSpc>
              <a:buFont typeface="+mj-lt"/>
              <a:buAutoNum type="arabicPeriod"/>
            </a:pPr>
            <a:r>
              <a:rPr lang="ja-JP" altLang="en-US" sz="2800" dirty="0">
                <a:latin typeface="Noto Sans JP Medium" panose="020B0600070205080204" charset="-128"/>
                <a:ea typeface="Noto Sans JP Medium" panose="020B0600070205080204" charset="-128"/>
              </a:rPr>
              <a:t>日程調整</a:t>
            </a:r>
            <a:endParaRPr lang="en-US" altLang="ja-JP" sz="2800" dirty="0">
              <a:latin typeface="Noto Sans JP Medium" panose="020B0600070205080204" charset="-128"/>
              <a:ea typeface="Noto Sans JP Medium" panose="020B0600070205080204" charset="-128"/>
            </a:endParaRPr>
          </a:p>
          <a:p>
            <a:pPr>
              <a:lnSpc>
                <a:spcPts val="4000"/>
              </a:lnSpc>
            </a:pPr>
            <a:r>
              <a:rPr lang="en-US" altLang="ja-JP" sz="2800" dirty="0">
                <a:latin typeface="Noto Sans JP Medium" panose="020B0600070205080204" charset="-128"/>
                <a:ea typeface="Noto Sans JP Medium" panose="020B0600070205080204" charset="-128"/>
              </a:rPr>
              <a:t>	</a:t>
            </a:r>
            <a:r>
              <a:rPr lang="ja-JP" altLang="en-US" sz="2800" dirty="0">
                <a:latin typeface="Noto Sans JP Medium" panose="020B0600070205080204" charset="-128"/>
                <a:ea typeface="Noto Sans JP Medium" panose="020B0600070205080204" charset="-128"/>
              </a:rPr>
              <a:t>⇒ユーザーがカレンダーに交流参加可能日程を登録</a:t>
            </a:r>
          </a:p>
          <a:p>
            <a:pPr>
              <a:lnSpc>
                <a:spcPts val="4000"/>
              </a:lnSpc>
            </a:pPr>
            <a:r>
              <a:rPr lang="en-US" altLang="ja-JP" sz="2800" dirty="0">
                <a:latin typeface="Noto Sans JP Medium" panose="020B0600070205080204" charset="-128"/>
                <a:ea typeface="Noto Sans JP Medium" panose="020B0600070205080204" charset="-128"/>
              </a:rPr>
              <a:t>2.</a:t>
            </a:r>
            <a:r>
              <a:rPr lang="ja-JP" altLang="en-US" sz="2800" dirty="0">
                <a:latin typeface="Noto Sans JP Medium" panose="020B0600070205080204" charset="-128"/>
                <a:ea typeface="Noto Sans JP Medium" panose="020B0600070205080204" charset="-128"/>
              </a:rPr>
              <a:t>時間の監視</a:t>
            </a:r>
            <a:endParaRPr lang="en-US" altLang="ja-JP" sz="2800" dirty="0">
              <a:latin typeface="Noto Sans JP Medium" panose="020B0600070205080204" charset="-128"/>
              <a:ea typeface="Noto Sans JP Medium" panose="020B0600070205080204" charset="-128"/>
            </a:endParaRPr>
          </a:p>
          <a:p>
            <a:pPr>
              <a:lnSpc>
                <a:spcPts val="4000"/>
              </a:lnSpc>
            </a:pPr>
            <a:r>
              <a:rPr lang="en-US" altLang="ja-JP" sz="2800" dirty="0">
                <a:latin typeface="Noto Sans JP Medium" panose="020B0600070205080204" charset="-128"/>
                <a:ea typeface="Noto Sans JP Medium" panose="020B0600070205080204" charset="-128"/>
              </a:rPr>
              <a:t>	</a:t>
            </a:r>
            <a:r>
              <a:rPr lang="ja-JP" altLang="en-US" sz="2800" dirty="0">
                <a:latin typeface="Noto Sans JP Medium" panose="020B0600070205080204" charset="-128"/>
                <a:ea typeface="Noto Sans JP Medium" panose="020B0600070205080204" charset="-128"/>
              </a:rPr>
              <a:t>⇒</a:t>
            </a:r>
            <a:r>
              <a:rPr lang="en-US" altLang="ja-JP" sz="2800" dirty="0">
                <a:latin typeface="Noto Sans JP Medium" panose="020B0600070205080204" charset="-128"/>
                <a:ea typeface="Noto Sans JP Medium" panose="020B0600070205080204" charset="-128"/>
              </a:rPr>
              <a:t>JavaScript</a:t>
            </a:r>
            <a:r>
              <a:rPr lang="ja-JP" altLang="en-US" sz="2800" dirty="0">
                <a:latin typeface="Noto Sans JP Medium" panose="020B0600070205080204" charset="-128"/>
                <a:ea typeface="Noto Sans JP Medium" panose="020B0600070205080204" charset="-128"/>
              </a:rPr>
              <a:t>で時間を監視、</a:t>
            </a:r>
            <a:r>
              <a:rPr lang="en-US" altLang="ja-JP" sz="2800" dirty="0">
                <a:latin typeface="Noto Sans JP Medium" panose="020B0600070205080204" charset="-128"/>
                <a:ea typeface="Noto Sans JP Medium" panose="020B0600070205080204" charset="-128"/>
              </a:rPr>
              <a:t>0</a:t>
            </a:r>
            <a:r>
              <a:rPr lang="ja-JP" altLang="en-US" sz="2800" dirty="0">
                <a:latin typeface="Noto Sans JP Medium" panose="020B0600070205080204" charset="-128"/>
                <a:ea typeface="Noto Sans JP Medium" panose="020B0600070205080204" charset="-128"/>
              </a:rPr>
              <a:t>時になると予約データの自動削除と自動生成</a:t>
            </a:r>
          </a:p>
          <a:p>
            <a:pPr>
              <a:lnSpc>
                <a:spcPts val="4000"/>
              </a:lnSpc>
            </a:pPr>
            <a:r>
              <a:rPr lang="en-US" altLang="ja-JP" sz="2800" dirty="0">
                <a:latin typeface="Noto Sans JP Medium" panose="020B0600070205080204" charset="-128"/>
                <a:ea typeface="Noto Sans JP Medium" panose="020B0600070205080204" charset="-128"/>
              </a:rPr>
              <a:t>3.</a:t>
            </a:r>
            <a:r>
              <a:rPr lang="ja-JP" altLang="en-US" sz="2800" dirty="0">
                <a:latin typeface="Noto Sans JP Medium" panose="020B0600070205080204" charset="-128"/>
                <a:ea typeface="Noto Sans JP Medium" panose="020B0600070205080204" charset="-128"/>
              </a:rPr>
              <a:t>ユーザー選出</a:t>
            </a:r>
            <a:endParaRPr lang="en-US" altLang="ja-JP" sz="2800" dirty="0">
              <a:latin typeface="Noto Sans JP Medium" panose="020B0600070205080204" charset="-128"/>
              <a:ea typeface="Noto Sans JP Medium" panose="020B0600070205080204" charset="-128"/>
            </a:endParaRPr>
          </a:p>
          <a:p>
            <a:pPr>
              <a:lnSpc>
                <a:spcPts val="4000"/>
              </a:lnSpc>
            </a:pPr>
            <a:r>
              <a:rPr lang="en-US" altLang="ja-JP" sz="2800" dirty="0">
                <a:latin typeface="Noto Sans JP Medium" panose="020B0600070205080204" charset="-128"/>
                <a:ea typeface="Noto Sans JP Medium" panose="020B0600070205080204" charset="-128"/>
              </a:rPr>
              <a:t>	</a:t>
            </a:r>
            <a:r>
              <a:rPr lang="ja-JP" altLang="en-US" sz="2800" dirty="0">
                <a:latin typeface="Noto Sans JP Medium" panose="020B0600070205080204" charset="-128"/>
                <a:ea typeface="Noto Sans JP Medium" panose="020B0600070205080204" charset="-128"/>
              </a:rPr>
              <a:t>⇒</a:t>
            </a:r>
            <a:r>
              <a:rPr lang="en-US" altLang="ja-JP" sz="2800" dirty="0">
                <a:latin typeface="Noto Sans JP Medium" panose="020B0600070205080204" charset="-128"/>
                <a:ea typeface="Noto Sans JP Medium" panose="020B0600070205080204" charset="-128"/>
              </a:rPr>
              <a:t>DB</a:t>
            </a:r>
            <a:r>
              <a:rPr lang="ja-JP" altLang="en-US" sz="2800" dirty="0">
                <a:latin typeface="Noto Sans JP Medium" panose="020B0600070205080204" charset="-128"/>
                <a:ea typeface="Noto Sans JP Medium" panose="020B0600070205080204" charset="-128"/>
              </a:rPr>
              <a:t>に登録された参加可能日と今日の日付が一致するユーザーを全て選び出す</a:t>
            </a:r>
          </a:p>
          <a:p>
            <a:pPr>
              <a:lnSpc>
                <a:spcPts val="4000"/>
              </a:lnSpc>
            </a:pPr>
            <a:r>
              <a:rPr lang="en-US" altLang="ja-JP" sz="2800" dirty="0">
                <a:latin typeface="Noto Sans JP Medium" panose="020B0600070205080204" charset="-128"/>
                <a:ea typeface="Noto Sans JP Medium" panose="020B0600070205080204" charset="-128"/>
              </a:rPr>
              <a:t>4.</a:t>
            </a:r>
            <a:r>
              <a:rPr lang="ja-JP" altLang="en-US" sz="2800" dirty="0">
                <a:latin typeface="Noto Sans JP Medium" panose="020B0600070205080204" charset="-128"/>
                <a:ea typeface="Noto Sans JP Medium" panose="020B0600070205080204" charset="-128"/>
              </a:rPr>
              <a:t>ランダム選出</a:t>
            </a:r>
            <a:endParaRPr lang="en-US" altLang="ja-JP" sz="2800" dirty="0">
              <a:latin typeface="Noto Sans JP Medium" panose="020B0600070205080204" charset="-128"/>
              <a:ea typeface="Noto Sans JP Medium" panose="020B0600070205080204" charset="-128"/>
            </a:endParaRPr>
          </a:p>
          <a:p>
            <a:pPr>
              <a:lnSpc>
                <a:spcPts val="4000"/>
              </a:lnSpc>
            </a:pPr>
            <a:r>
              <a:rPr lang="en-US" altLang="ja-JP" sz="2800" dirty="0">
                <a:latin typeface="Noto Sans JP Medium" panose="020B0600070205080204" charset="-128"/>
                <a:ea typeface="Noto Sans JP Medium" panose="020B0600070205080204" charset="-128"/>
              </a:rPr>
              <a:t>	</a:t>
            </a:r>
            <a:r>
              <a:rPr lang="ja-JP" altLang="en-US" sz="2800" dirty="0">
                <a:latin typeface="Noto Sans JP Medium" panose="020B0600070205080204" charset="-128"/>
                <a:ea typeface="Noto Sans JP Medium" panose="020B0600070205080204" charset="-128"/>
              </a:rPr>
              <a:t>⇒選出されたユーザーの中からランダムに</a:t>
            </a:r>
            <a:r>
              <a:rPr lang="en-US" altLang="ja-JP" sz="2800" dirty="0">
                <a:latin typeface="Noto Sans JP Medium" panose="020B0600070205080204" charset="-128"/>
                <a:ea typeface="Noto Sans JP Medium" panose="020B0600070205080204" charset="-128"/>
              </a:rPr>
              <a:t>5</a:t>
            </a:r>
            <a:r>
              <a:rPr lang="ja-JP" altLang="en-US" sz="2800" dirty="0">
                <a:latin typeface="Noto Sans JP Medium" panose="020B0600070205080204" charset="-128"/>
                <a:ea typeface="Noto Sans JP Medium" panose="020B0600070205080204" charset="-128"/>
              </a:rPr>
              <a:t>人を選ぶ</a:t>
            </a:r>
          </a:p>
          <a:p>
            <a:pPr>
              <a:lnSpc>
                <a:spcPts val="4000"/>
              </a:lnSpc>
            </a:pPr>
            <a:r>
              <a:rPr lang="en-US" altLang="ja-JP" sz="2800" dirty="0">
                <a:latin typeface="Noto Sans JP Medium" panose="020B0600070205080204" charset="-128"/>
                <a:ea typeface="Noto Sans JP Medium" panose="020B0600070205080204" charset="-128"/>
              </a:rPr>
              <a:t>5.</a:t>
            </a:r>
            <a:r>
              <a:rPr lang="ja-JP" altLang="en-US" sz="2800" dirty="0">
                <a:latin typeface="Noto Sans JP Medium" panose="020B0600070205080204" charset="-128"/>
                <a:ea typeface="Noto Sans JP Medium" panose="020B0600070205080204" charset="-128"/>
              </a:rPr>
              <a:t>チャンネルの生成</a:t>
            </a:r>
            <a:endParaRPr lang="en-US" altLang="ja-JP" sz="2800" dirty="0">
              <a:latin typeface="Noto Sans JP Medium" panose="020B0600070205080204" charset="-128"/>
              <a:ea typeface="Noto Sans JP Medium" panose="020B0600070205080204" charset="-128"/>
            </a:endParaRPr>
          </a:p>
          <a:p>
            <a:pPr>
              <a:lnSpc>
                <a:spcPts val="4000"/>
              </a:lnSpc>
            </a:pPr>
            <a:r>
              <a:rPr lang="en-US" altLang="ja-JP" sz="2800" dirty="0">
                <a:latin typeface="Noto Sans JP Medium" panose="020B0600070205080204" charset="-128"/>
                <a:ea typeface="Noto Sans JP Medium" panose="020B0600070205080204" charset="-128"/>
              </a:rPr>
              <a:t>	</a:t>
            </a:r>
            <a:r>
              <a:rPr lang="ja-JP" altLang="en-US" sz="2800" dirty="0">
                <a:latin typeface="Noto Sans JP Medium" panose="020B0600070205080204" charset="-128"/>
                <a:ea typeface="Noto Sans JP Medium" panose="020B0600070205080204" charset="-128"/>
              </a:rPr>
              <a:t>⇒</a:t>
            </a:r>
            <a:r>
              <a:rPr lang="en-US" altLang="ja-JP" sz="2800" dirty="0">
                <a:latin typeface="Noto Sans JP Medium" panose="020B0600070205080204" charset="-128"/>
                <a:ea typeface="Noto Sans JP Medium" panose="020B0600070205080204" charset="-128"/>
              </a:rPr>
              <a:t>5</a:t>
            </a:r>
            <a:r>
              <a:rPr lang="ja-JP" altLang="en-US" sz="2800" dirty="0">
                <a:latin typeface="Noto Sans JP Medium" panose="020B0600070205080204" charset="-128"/>
                <a:ea typeface="Noto Sans JP Medium" panose="020B0600070205080204" charset="-128"/>
              </a:rPr>
              <a:t>人に満たない場合はチャンネルが作成されず、その旨のメッセージが表示される</a:t>
            </a:r>
          </a:p>
        </p:txBody>
      </p:sp>
    </p:spTree>
    <p:extLst>
      <p:ext uri="{BB962C8B-B14F-4D97-AF65-F5344CB8AC3E}">
        <p14:creationId xmlns:p14="http://schemas.microsoft.com/office/powerpoint/2010/main" val="4179935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4</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6" name="TextBox 31">
            <a:extLst>
              <a:ext uri="{FF2B5EF4-FFF2-40B4-BE49-F238E27FC236}">
                <a16:creationId xmlns:a16="http://schemas.microsoft.com/office/drawing/2014/main" id="{B4A48E88-1AE4-A605-8606-1D96F37AB46F}"/>
              </a:ext>
            </a:extLst>
          </p:cNvPr>
          <p:cNvSpPr txBox="1"/>
          <p:nvPr/>
        </p:nvSpPr>
        <p:spPr>
          <a:xfrm>
            <a:off x="7391400" y="1524000"/>
            <a:ext cx="6019800" cy="320982"/>
          </a:xfrm>
          <a:prstGeom prst="rect">
            <a:avLst/>
          </a:prstGeom>
        </p:spPr>
        <p:txBody>
          <a:bodyPr lIns="0" tIns="0" rIns="0" bIns="0" rtlCol="0" anchor="ctr"/>
          <a:lstStyle/>
          <a:p>
            <a:pPr>
              <a:lnSpc>
                <a:spcPct val="116199"/>
              </a:lnSpc>
            </a:pPr>
            <a:r>
              <a:rPr kumimoji="1" lang="ja-JP" altLang="en-US" sz="3600" b="1" i="0" u="none" strike="noStrike" dirty="0">
                <a:solidFill>
                  <a:srgbClr val="002060"/>
                </a:solidFill>
                <a:latin typeface="Noto Sans JP Black" panose="020B0600070205080204" charset="-128"/>
                <a:ea typeface="Noto Sans JP Black" panose="020B0600070205080204" charset="-128"/>
              </a:rPr>
              <a:t>パスワード暗号化</a:t>
            </a:r>
            <a:endParaRPr lang="en-US" sz="3600" b="0" i="0" u="none" strike="noStrike" dirty="0">
              <a:solidFill>
                <a:srgbClr val="002060"/>
              </a:solidFill>
              <a:latin typeface="Noto Sans JP Black" panose="020B0600070205080204" charset="-128"/>
              <a:ea typeface="Noto Sans JP Black" panose="020B0600070205080204" charset="-128"/>
            </a:endParaRPr>
          </a:p>
        </p:txBody>
      </p:sp>
      <p:sp>
        <p:nvSpPr>
          <p:cNvPr id="10" name="テキスト ボックス 9">
            <a:extLst>
              <a:ext uri="{FF2B5EF4-FFF2-40B4-BE49-F238E27FC236}">
                <a16:creationId xmlns:a16="http://schemas.microsoft.com/office/drawing/2014/main" id="{CA4890D4-68E0-E8A5-D18C-ACFEC95C2598}"/>
              </a:ext>
            </a:extLst>
          </p:cNvPr>
          <p:cNvSpPr txBox="1"/>
          <p:nvPr/>
        </p:nvSpPr>
        <p:spPr>
          <a:xfrm>
            <a:off x="2644877" y="3784600"/>
            <a:ext cx="14325600" cy="4832092"/>
          </a:xfrm>
          <a:prstGeom prst="rect">
            <a:avLst/>
          </a:prstGeom>
          <a:noFill/>
        </p:spPr>
        <p:txBody>
          <a:bodyPr wrap="square">
            <a:spAutoFit/>
          </a:bodyPr>
          <a:lstStyle/>
          <a:p>
            <a:r>
              <a:rPr lang="ja-JP" altLang="en-US" sz="2800" b="0" i="0" dirty="0">
                <a:solidFill>
                  <a:srgbClr val="1D1C1D"/>
                </a:solidFill>
                <a:effectLst/>
                <a:highlight>
                  <a:srgbClr val="FFFFFF"/>
                </a:highlight>
                <a:latin typeface="Noto Sans JP Medium" panose="020B0600070205080204" charset="-128"/>
                <a:ea typeface="Noto Sans JP Medium" panose="020B0600070205080204" charset="-128"/>
              </a:rPr>
              <a:t>パスワードのハッシュ化</a:t>
            </a:r>
            <a:endParaRPr lang="en-US" altLang="ja-JP" sz="2800" dirty="0">
              <a:solidFill>
                <a:srgbClr val="1D1C1D"/>
              </a:solidFill>
              <a:highlight>
                <a:srgbClr val="FFFFFF"/>
              </a:highlight>
              <a:latin typeface="Noto Sans JP Medium" panose="020B0600070205080204" charset="-128"/>
              <a:ea typeface="Noto Sans JP Medium" panose="020B0600070205080204" charset="-128"/>
            </a:endParaRPr>
          </a:p>
          <a:p>
            <a:r>
              <a:rPr lang="en-US" altLang="ja-JP" sz="2800" b="0" i="0" dirty="0">
                <a:solidFill>
                  <a:srgbClr val="1D1C1D"/>
                </a:solidFill>
                <a:effectLst/>
                <a:highlight>
                  <a:srgbClr val="FFFFFF"/>
                </a:highlight>
                <a:latin typeface="Noto Sans JP Medium" panose="020B0600070205080204" charset="-128"/>
                <a:ea typeface="Noto Sans JP Medium" panose="020B0600070205080204" charset="-128"/>
              </a:rPr>
              <a:t>	</a:t>
            </a:r>
            <a:r>
              <a:rPr lang="ja-JP" altLang="en-US" sz="2800" b="0" i="0" dirty="0">
                <a:solidFill>
                  <a:srgbClr val="1D1C1D"/>
                </a:solidFill>
                <a:effectLst/>
                <a:highlight>
                  <a:srgbClr val="FFFFFF"/>
                </a:highlight>
                <a:latin typeface="Noto Sans JP Medium" panose="020B0600070205080204" charset="-128"/>
                <a:ea typeface="Noto Sans JP Medium" panose="020B0600070205080204" charset="-128"/>
              </a:rPr>
              <a:t>⇒</a:t>
            </a:r>
            <a:r>
              <a:rPr lang="ja-JP" altLang="en-US" sz="2800" dirty="0">
                <a:latin typeface="Noto Sans JP Medium" panose="020B0600070205080204" charset="-128"/>
                <a:ea typeface="Noto Sans JP Medium" panose="020B0600070205080204" charset="-128"/>
              </a:rPr>
              <a:t>ハッシュ化することで、セキュリティ向上</a:t>
            </a:r>
            <a:endParaRPr lang="en-US" altLang="ja-JP" sz="2800" b="0" i="0" dirty="0">
              <a:solidFill>
                <a:srgbClr val="1D1C1D"/>
              </a:solidFill>
              <a:effectLst/>
              <a:highlight>
                <a:srgbClr val="FFFFFF"/>
              </a:highlight>
              <a:latin typeface="Noto Sans JP Medium" panose="020B0600070205080204" charset="-128"/>
              <a:ea typeface="Noto Sans JP Medium" panose="020B0600070205080204" charset="-128"/>
            </a:endParaRPr>
          </a:p>
          <a:p>
            <a:endParaRPr lang="en-US" altLang="ja-JP" sz="2800" dirty="0">
              <a:latin typeface="Noto Sans JP Medium" panose="020B0600070205080204" charset="-128"/>
              <a:ea typeface="Noto Sans JP Medium" panose="020B0600070205080204" charset="-128"/>
            </a:endParaRPr>
          </a:p>
          <a:p>
            <a:r>
              <a:rPr lang="ja-JP" altLang="en-US" sz="2800" dirty="0">
                <a:latin typeface="Noto Sans JP Medium" panose="020B0600070205080204" charset="-128"/>
                <a:ea typeface="Noto Sans JP Medium" panose="020B0600070205080204" charset="-128"/>
              </a:rPr>
              <a:t>将来の計画</a:t>
            </a:r>
            <a:endParaRPr lang="en-US" altLang="ja-JP" sz="2800" dirty="0">
              <a:latin typeface="Noto Sans JP Medium" panose="020B0600070205080204" charset="-128"/>
              <a:ea typeface="Noto Sans JP Medium" panose="020B0600070205080204" charset="-128"/>
            </a:endParaRPr>
          </a:p>
          <a:p>
            <a:r>
              <a:rPr lang="en-US" altLang="ja-JP" sz="2800" dirty="0">
                <a:latin typeface="Noto Sans JP Medium" panose="020B0600070205080204" charset="-128"/>
                <a:ea typeface="Noto Sans JP Medium" panose="020B0600070205080204" charset="-128"/>
              </a:rPr>
              <a:t>	</a:t>
            </a:r>
            <a:r>
              <a:rPr lang="ja-JP" altLang="en-US" sz="2800" dirty="0">
                <a:latin typeface="Noto Sans JP Medium" panose="020B0600070205080204" charset="-128"/>
                <a:ea typeface="Noto Sans JP Medium" panose="020B0600070205080204" charset="-128"/>
              </a:rPr>
              <a:t>⇒将来的にはビットずらしとストレッチングの導入を計画</a:t>
            </a:r>
          </a:p>
          <a:p>
            <a:br>
              <a:rPr lang="ja-JP" altLang="en-US" sz="2800" dirty="0">
                <a:latin typeface="Noto Sans JP Medium" panose="020B0600070205080204" charset="-128"/>
                <a:ea typeface="Noto Sans JP Medium" panose="020B0600070205080204" charset="-128"/>
              </a:rPr>
            </a:br>
            <a:r>
              <a:rPr lang="ja-JP" altLang="en-US" sz="2800" b="0" i="0" dirty="0">
                <a:solidFill>
                  <a:srgbClr val="1D1C1D"/>
                </a:solidFill>
                <a:effectLst/>
                <a:highlight>
                  <a:srgbClr val="FFFFFF"/>
                </a:highlight>
                <a:latin typeface="Noto Sans JP Medium" panose="020B0600070205080204" charset="-128"/>
                <a:ea typeface="Noto Sans JP Medium" panose="020B0600070205080204" charset="-128"/>
              </a:rPr>
              <a:t>なぜソルト、ペッパーを使わないの？</a:t>
            </a:r>
            <a:endParaRPr lang="en-US" altLang="ja-JP" sz="2800" dirty="0">
              <a:latin typeface="Noto Sans JP Medium" panose="020B0600070205080204" charset="-128"/>
              <a:ea typeface="Noto Sans JP Medium" panose="020B0600070205080204" charset="-128"/>
            </a:endParaRPr>
          </a:p>
          <a:p>
            <a:r>
              <a:rPr lang="en-US" altLang="ja-JP" sz="2800" dirty="0">
                <a:latin typeface="Noto Sans JP Medium" panose="020B0600070205080204" charset="-128"/>
                <a:ea typeface="Noto Sans JP Medium" panose="020B0600070205080204" charset="-128"/>
              </a:rPr>
              <a:t>	</a:t>
            </a:r>
            <a:r>
              <a:rPr lang="ja-JP" altLang="en-US" sz="2800" dirty="0">
                <a:latin typeface="Noto Sans JP Medium" panose="020B0600070205080204" charset="-128"/>
                <a:ea typeface="Noto Sans JP Medium" panose="020B0600070205080204" charset="-128"/>
              </a:rPr>
              <a:t>⇒パスワードが漏洩している時点でソルト、ペッパーも流出している可能性がある</a:t>
            </a:r>
            <a:endParaRPr lang="en-US" altLang="ja-JP" sz="2800" dirty="0">
              <a:latin typeface="Noto Sans JP Medium" panose="020B0600070205080204" charset="-128"/>
              <a:ea typeface="Noto Sans JP Medium" panose="020B0600070205080204" charset="-128"/>
            </a:endParaRPr>
          </a:p>
          <a:p>
            <a:endParaRPr lang="en-US" altLang="ja-JP" sz="2800" dirty="0">
              <a:latin typeface="Noto Sans JP Medium" panose="020B0600070205080204" charset="-128"/>
              <a:ea typeface="Noto Sans JP Medium" panose="020B0600070205080204" charset="-128"/>
            </a:endParaRPr>
          </a:p>
          <a:p>
            <a:r>
              <a:rPr lang="ja-JP" altLang="en-US" sz="2800" b="0" i="0" dirty="0">
                <a:solidFill>
                  <a:srgbClr val="1D1C1D"/>
                </a:solidFill>
                <a:effectLst/>
                <a:highlight>
                  <a:srgbClr val="F8F8F8"/>
                </a:highlight>
                <a:latin typeface="Noto Sans JP Medium" panose="020B0600070205080204" charset="-128"/>
                <a:ea typeface="Noto Sans JP Medium" panose="020B0600070205080204" charset="-128"/>
              </a:rPr>
              <a:t>プログラムの中身を解析したらバレない？</a:t>
            </a:r>
            <a:br>
              <a:rPr lang="ja-JP" altLang="en-US" sz="2800" dirty="0">
                <a:latin typeface="Noto Sans JP Medium" panose="020B0600070205080204" charset="-128"/>
                <a:ea typeface="Noto Sans JP Medium" panose="020B0600070205080204" charset="-128"/>
              </a:rPr>
            </a:br>
            <a:r>
              <a:rPr lang="en-US" altLang="ja-JP" sz="2800" dirty="0">
                <a:latin typeface="Noto Sans JP Medium" panose="020B0600070205080204" charset="-128"/>
                <a:ea typeface="Noto Sans JP Medium" panose="020B0600070205080204" charset="-128"/>
              </a:rPr>
              <a:t>	</a:t>
            </a:r>
            <a:r>
              <a:rPr lang="ja-JP" altLang="en-US" sz="2800" dirty="0">
                <a:latin typeface="Noto Sans JP Medium" panose="020B0600070205080204" charset="-128"/>
                <a:ea typeface="Noto Sans JP Medium" panose="020B0600070205080204" charset="-128"/>
              </a:rPr>
              <a:t>⇒</a:t>
            </a:r>
            <a:r>
              <a:rPr lang="ja-JP" altLang="en-US" sz="2800" b="0" i="0" dirty="0">
                <a:solidFill>
                  <a:srgbClr val="1D1C1D"/>
                </a:solidFill>
                <a:effectLst/>
                <a:highlight>
                  <a:srgbClr val="F8F8F8"/>
                </a:highlight>
                <a:latin typeface="Noto Sans JP Medium" panose="020B0600070205080204" charset="-128"/>
                <a:ea typeface="Noto Sans JP Medium" panose="020B0600070205080204" charset="-128"/>
              </a:rPr>
              <a:t>見られた場合、不正アクセス禁止法と著作権法の二重の法律で守られている。</a:t>
            </a:r>
            <a:endParaRPr lang="en-US" altLang="ja-JP" sz="2800" dirty="0">
              <a:latin typeface="Noto Sans JP Medium" panose="020B0600070205080204" charset="-128"/>
              <a:ea typeface="Noto Sans JP Medium" panose="020B0600070205080204" charset="-128"/>
            </a:endParaRPr>
          </a:p>
        </p:txBody>
      </p:sp>
      <p:sp>
        <p:nvSpPr>
          <p:cNvPr id="12" name="テキスト ボックス 11">
            <a:extLst>
              <a:ext uri="{FF2B5EF4-FFF2-40B4-BE49-F238E27FC236}">
                <a16:creationId xmlns:a16="http://schemas.microsoft.com/office/drawing/2014/main" id="{436A80CB-9D25-7D66-4405-23A25D3F9176}"/>
              </a:ext>
            </a:extLst>
          </p:cNvPr>
          <p:cNvSpPr txBox="1"/>
          <p:nvPr/>
        </p:nvSpPr>
        <p:spPr>
          <a:xfrm>
            <a:off x="3857113" y="2421820"/>
            <a:ext cx="12478774" cy="584775"/>
          </a:xfrm>
          <a:prstGeom prst="rect">
            <a:avLst/>
          </a:prstGeom>
          <a:noFill/>
        </p:spPr>
        <p:txBody>
          <a:bodyPr wrap="square">
            <a:spAutoFit/>
          </a:bodyPr>
          <a:lstStyle/>
          <a:p>
            <a:pPr lvl="1"/>
            <a:r>
              <a:rPr lang="ja-JP" altLang="en-US" sz="3200" dirty="0">
                <a:solidFill>
                  <a:srgbClr val="ED254E"/>
                </a:solidFill>
                <a:latin typeface="Noto Sans JP Medium" panose="020B0600070205080204" charset="-128"/>
                <a:ea typeface="Noto Sans JP Medium" panose="020B0600070205080204" charset="-128"/>
              </a:rPr>
              <a:t>個人間のやり取りが発生するため、セキュリティを強化</a:t>
            </a:r>
            <a:endParaRPr lang="en-US" altLang="ja-JP" sz="3200" dirty="0">
              <a:solidFill>
                <a:srgbClr val="ED254E"/>
              </a:solidFill>
              <a:latin typeface="Noto Sans JP Medium" panose="020B0600070205080204" charset="-128"/>
              <a:ea typeface="Noto Sans JP Medium" panose="020B0600070205080204" charset="-128"/>
            </a:endParaRPr>
          </a:p>
        </p:txBody>
      </p:sp>
    </p:spTree>
    <p:extLst>
      <p:ext uri="{BB962C8B-B14F-4D97-AF65-F5344CB8AC3E}">
        <p14:creationId xmlns:p14="http://schemas.microsoft.com/office/powerpoint/2010/main" val="154910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2057400"/>
            <a:ext cx="17043400" cy="6172200"/>
          </a:xfrm>
          <a:prstGeom prst="rect">
            <a:avLst/>
          </a:prstGeom>
        </p:spPr>
      </p:pic>
      <p:pic>
        <p:nvPicPr>
          <p:cNvPr id="4" name="Picture 4"/>
          <p:cNvPicPr>
            <a:picLocks noChangeAspect="1"/>
          </p:cNvPicPr>
          <p:nvPr/>
        </p:nvPicPr>
        <p:blipFill>
          <a:blip r:embed="rId5"/>
          <a:stretch>
            <a:fillRect/>
          </a:stretch>
        </p:blipFill>
        <p:spPr>
          <a:xfrm>
            <a:off x="13944600" y="1866900"/>
            <a:ext cx="2832100" cy="1498600"/>
          </a:xfrm>
          <a:prstGeom prst="rect">
            <a:avLst/>
          </a:prstGeom>
        </p:spPr>
      </p:pic>
      <p:pic>
        <p:nvPicPr>
          <p:cNvPr id="5" name="Picture 5"/>
          <p:cNvPicPr>
            <a:picLocks noChangeAspect="1"/>
          </p:cNvPicPr>
          <p:nvPr/>
        </p:nvPicPr>
        <p:blipFill>
          <a:blip r:embed="rId6"/>
          <a:stretch>
            <a:fillRect/>
          </a:stretch>
        </p:blipFill>
        <p:spPr>
          <a:xfrm>
            <a:off x="2538700" y="5421086"/>
            <a:ext cx="6056660" cy="1315679"/>
          </a:xfrm>
          <a:prstGeom prst="rect">
            <a:avLst/>
          </a:prstGeom>
        </p:spPr>
      </p:pic>
      <p:pic>
        <p:nvPicPr>
          <p:cNvPr id="8" name="Picture 8"/>
          <p:cNvPicPr>
            <a:picLocks noChangeAspect="1"/>
          </p:cNvPicPr>
          <p:nvPr/>
        </p:nvPicPr>
        <p:blipFill>
          <a:blip r:embed="rId7"/>
          <a:stretch>
            <a:fillRect/>
          </a:stretch>
        </p:blipFill>
        <p:spPr>
          <a:xfrm>
            <a:off x="16776700" y="7404100"/>
            <a:ext cx="444500" cy="406400"/>
          </a:xfrm>
          <a:prstGeom prst="rect">
            <a:avLst/>
          </a:prstGeom>
        </p:spPr>
      </p:pic>
      <p:sp>
        <p:nvSpPr>
          <p:cNvPr id="10" name="TextBox 10"/>
          <p:cNvSpPr txBox="1"/>
          <p:nvPr/>
        </p:nvSpPr>
        <p:spPr>
          <a:xfrm>
            <a:off x="2861930" y="5789347"/>
            <a:ext cx="5410200" cy="722568"/>
          </a:xfrm>
          <a:prstGeom prst="rect">
            <a:avLst/>
          </a:prstGeom>
        </p:spPr>
        <p:txBody>
          <a:bodyPr lIns="0" tIns="0" rIns="0" bIns="0" rtlCol="0" anchor="ctr"/>
          <a:lstStyle/>
          <a:p>
            <a:pPr marL="0" marR="0" lvl="0" indent="0" algn="ctr" defTabSz="914400" rtl="0" eaLnBrk="1" fontAlgn="auto" latinLnBrk="0" hangingPunct="1">
              <a:lnSpc>
                <a:spcPct val="996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srgbClr val="00074E"/>
                </a:solidFill>
                <a:effectLst/>
                <a:uLnTx/>
                <a:uFillTx/>
                <a:latin typeface="Calibri"/>
                <a:ea typeface="Noto Sans JP Medium"/>
                <a:cs typeface="+mn-cs"/>
              </a:rPr>
              <a:t>①進捗管理</a:t>
            </a:r>
          </a:p>
        </p:txBody>
      </p:sp>
      <p:sp>
        <p:nvSpPr>
          <p:cNvPr id="13" name="TextBox 13"/>
          <p:cNvSpPr txBox="1"/>
          <p:nvPr/>
        </p:nvSpPr>
        <p:spPr>
          <a:xfrm>
            <a:off x="16040100" y="8039100"/>
            <a:ext cx="1651000" cy="266700"/>
          </a:xfrm>
          <a:prstGeom prst="rect">
            <a:avLst/>
          </a:prstGeom>
        </p:spPr>
        <p:txBody>
          <a:bodyPr lIns="0" tIns="0" rIns="0" bIns="0" rtlCol="0" anchor="ctr"/>
          <a:lstStyle/>
          <a:p>
            <a:pPr marL="0" marR="0" lvl="0" indent="0" algn="r" defTabSz="914400" rtl="0" eaLnBrk="1" fontAlgn="auto" latinLnBrk="0" hangingPunct="1">
              <a:lnSpc>
                <a:spcPct val="107899"/>
              </a:lnSpc>
              <a:spcBef>
                <a:spcPts val="0"/>
              </a:spcBef>
              <a:spcAft>
                <a:spcPts val="0"/>
              </a:spcAft>
              <a:buClrTx/>
              <a:buSzTx/>
              <a:buFontTx/>
              <a:buNone/>
              <a:tabLst/>
              <a:defRPr/>
            </a:pPr>
            <a:endParaRPr kumimoji="0" lang="en-US" sz="1500" b="0" i="0" u="none" strike="noStrike" kern="1200" cap="none" spc="100" normalizeH="0" baseline="0" noProof="0" dirty="0">
              <a:ln>
                <a:noFill/>
              </a:ln>
              <a:solidFill>
                <a:srgbClr val="FFFFFF"/>
              </a:solidFill>
              <a:effectLst/>
              <a:uLnTx/>
              <a:uFillTx/>
              <a:latin typeface="Pretendard Regular"/>
              <a:ea typeface="+mn-ea"/>
              <a:cs typeface="+mn-cs"/>
            </a:endParaRPr>
          </a:p>
        </p:txBody>
      </p:sp>
      <p:sp>
        <p:nvSpPr>
          <p:cNvPr id="15" name="TextBox 15"/>
          <p:cNvSpPr txBox="1"/>
          <p:nvPr/>
        </p:nvSpPr>
        <p:spPr>
          <a:xfrm>
            <a:off x="6019800" y="2408626"/>
            <a:ext cx="5772150" cy="1892300"/>
          </a:xfrm>
          <a:prstGeom prst="rect">
            <a:avLst/>
          </a:prstGeom>
        </p:spPr>
        <p:txBody>
          <a:bodyPr lIns="0" tIns="0" rIns="0" bIns="0" rtlCol="0" anchor="ctr"/>
          <a:lstStyle/>
          <a:p>
            <a:pPr marL="0" marR="0" lvl="0" indent="0" algn="l" defTabSz="914400" rtl="0" eaLnBrk="1" fontAlgn="auto" latinLnBrk="0" hangingPunct="1">
              <a:lnSpc>
                <a:spcPct val="107899"/>
              </a:lnSpc>
              <a:spcBef>
                <a:spcPts val="0"/>
              </a:spcBef>
              <a:spcAft>
                <a:spcPts val="0"/>
              </a:spcAft>
              <a:buClrTx/>
              <a:buSzTx/>
              <a:buFontTx/>
              <a:buNone/>
              <a:tabLst/>
              <a:defRPr/>
            </a:pPr>
            <a:endParaRPr kumimoji="0" lang="en-US" altLang="ja-JP" sz="6600" b="0" i="0" u="none" strike="noStrike" kern="1200" cap="none" spc="0" normalizeH="0" baseline="0" noProof="0" dirty="0">
              <a:ln>
                <a:noFill/>
              </a:ln>
              <a:solidFill>
                <a:srgbClr val="00074E"/>
              </a:solidFill>
              <a:effectLst/>
              <a:uLnTx/>
              <a:uFillTx/>
              <a:latin typeface="Calibri"/>
              <a:ea typeface="Noto Sans JP Black"/>
              <a:cs typeface="+mn-cs"/>
            </a:endParaRPr>
          </a:p>
          <a:p>
            <a:pPr marL="0" marR="0" lvl="0" indent="0" algn="ctr" defTabSz="914400" rtl="0" eaLnBrk="1" fontAlgn="auto" latinLnBrk="0" hangingPunct="1">
              <a:lnSpc>
                <a:spcPct val="107899"/>
              </a:lnSpc>
              <a:spcBef>
                <a:spcPts val="0"/>
              </a:spcBef>
              <a:spcAft>
                <a:spcPts val="0"/>
              </a:spcAft>
              <a:buClrTx/>
              <a:buSzTx/>
              <a:buFontTx/>
              <a:buNone/>
              <a:tabLst/>
              <a:defRPr/>
            </a:pPr>
            <a:r>
              <a:rPr lang="ja-JP" altLang="en-US" sz="6600" dirty="0">
                <a:solidFill>
                  <a:srgbClr val="00074E"/>
                </a:solidFill>
                <a:latin typeface="Calibri"/>
                <a:ea typeface="Noto Sans JP Black"/>
              </a:rPr>
              <a:t>チームワーク</a:t>
            </a:r>
            <a:endParaRPr kumimoji="0" lang="en-US" sz="6600" b="0" i="0" u="none" strike="noStrike" kern="1200" cap="none" spc="0" normalizeH="0" baseline="0" noProof="0" dirty="0">
              <a:ln>
                <a:noFill/>
              </a:ln>
              <a:solidFill>
                <a:srgbClr val="00074E"/>
              </a:solidFill>
              <a:effectLst/>
              <a:uLnTx/>
              <a:uFillTx/>
              <a:latin typeface="Calibri"/>
              <a:ea typeface="Noto Sans JP Black"/>
              <a:cs typeface="+mn-cs"/>
            </a:endParaRPr>
          </a:p>
        </p:txBody>
      </p:sp>
      <p:sp>
        <p:nvSpPr>
          <p:cNvPr id="16" name="TextBox 9">
            <a:extLst>
              <a:ext uri="{FF2B5EF4-FFF2-40B4-BE49-F238E27FC236}">
                <a16:creationId xmlns:a16="http://schemas.microsoft.com/office/drawing/2014/main" id="{CE97CFF9-E7AD-35BA-2D10-A4ED1C5A5B1D}"/>
              </a:ext>
            </a:extLst>
          </p:cNvPr>
          <p:cNvSpPr txBox="1"/>
          <p:nvPr/>
        </p:nvSpPr>
        <p:spPr>
          <a:xfrm>
            <a:off x="14338300" y="2260600"/>
            <a:ext cx="2044700" cy="647700"/>
          </a:xfrm>
          <a:prstGeom prst="rect">
            <a:avLst/>
          </a:prstGeom>
        </p:spPr>
        <p:txBody>
          <a:bodyPr lIns="0" tIns="0" rIns="0" bIns="0" rtlCol="0" anchor="ctr"/>
          <a:lstStyle/>
          <a:p>
            <a:pPr marL="0" marR="0" lvl="0" indent="0" algn="ctr" defTabSz="914400" rtl="0" eaLnBrk="1" fontAlgn="auto" latinLnBrk="0" hangingPunct="1">
              <a:lnSpc>
                <a:spcPct val="107899"/>
              </a:lnSpc>
              <a:spcBef>
                <a:spcPts val="0"/>
              </a:spcBef>
              <a:spcAft>
                <a:spcPts val="0"/>
              </a:spcAft>
              <a:buClrTx/>
              <a:buSzTx/>
              <a:buFontTx/>
              <a:buNone/>
              <a:tabLst/>
              <a:defRPr/>
            </a:pPr>
            <a:r>
              <a:rPr kumimoji="0" lang="en-US" sz="1900" b="0" i="0" u="none" strike="noStrike" kern="1200" cap="none" spc="100" normalizeH="0" baseline="0" noProof="0" dirty="0">
                <a:ln>
                  <a:noFill/>
                </a:ln>
                <a:solidFill>
                  <a:srgbClr val="FFFFFF"/>
                </a:solidFill>
                <a:effectLst/>
                <a:uLnTx/>
                <a:uFillTx/>
                <a:latin typeface="Pretendard Medium"/>
                <a:ea typeface="+mn-ea"/>
                <a:cs typeface="+mn-cs"/>
              </a:rPr>
              <a:t>Chapter</a:t>
            </a:r>
          </a:p>
          <a:p>
            <a:pPr marL="0" marR="0" lvl="0" indent="0" algn="ctr" defTabSz="914400" rtl="0" eaLnBrk="1" fontAlgn="auto" latinLnBrk="0" hangingPunct="1">
              <a:lnSpc>
                <a:spcPct val="107899"/>
              </a:lnSpc>
              <a:spcBef>
                <a:spcPts val="0"/>
              </a:spcBef>
              <a:spcAft>
                <a:spcPts val="0"/>
              </a:spcAft>
              <a:buClrTx/>
              <a:buSzTx/>
              <a:buFontTx/>
              <a:buNone/>
              <a:tabLst/>
              <a:defRPr/>
            </a:pPr>
            <a:r>
              <a:rPr kumimoji="0" lang="en-US" sz="1900" b="0" i="0" u="none" strike="noStrike" kern="1200" cap="none" spc="100" normalizeH="0" baseline="0" noProof="0" dirty="0">
                <a:ln>
                  <a:noFill/>
                </a:ln>
                <a:solidFill>
                  <a:srgbClr val="FFFFFF"/>
                </a:solidFill>
                <a:effectLst/>
                <a:uLnTx/>
                <a:uFillTx/>
                <a:latin typeface="Pretendard Medium"/>
                <a:ea typeface="+mn-ea"/>
                <a:cs typeface="+mn-cs"/>
              </a:rPr>
              <a:t>0</a:t>
            </a:r>
            <a:r>
              <a:rPr kumimoji="0" lang="en-US" altLang="ja-JP" sz="1900" b="0" i="0" u="none" strike="noStrike" kern="1200" cap="none" spc="100" normalizeH="0" baseline="0" noProof="0" dirty="0">
                <a:ln>
                  <a:noFill/>
                </a:ln>
                <a:solidFill>
                  <a:srgbClr val="FFFFFF"/>
                </a:solidFill>
                <a:effectLst/>
                <a:uLnTx/>
                <a:uFillTx/>
                <a:latin typeface="Pretendard Medium"/>
                <a:ea typeface="ＭＳ Ｐゴシック" panose="020B0600070205080204" pitchFamily="50" charset="-128"/>
                <a:cs typeface="+mn-cs"/>
              </a:rPr>
              <a:t>4</a:t>
            </a:r>
            <a:endParaRPr kumimoji="0" lang="en-US" sz="1900" b="0" i="0" u="none" strike="noStrike" kern="1200" cap="none" spc="100" normalizeH="0" baseline="0" noProof="0" dirty="0">
              <a:ln>
                <a:noFill/>
              </a:ln>
              <a:solidFill>
                <a:srgbClr val="FFFFFF"/>
              </a:solidFill>
              <a:effectLst/>
              <a:uLnTx/>
              <a:uFillTx/>
              <a:latin typeface="Pretendard Medium"/>
              <a:ea typeface="+mn-ea"/>
              <a:cs typeface="+mn-cs"/>
            </a:endParaRPr>
          </a:p>
        </p:txBody>
      </p:sp>
      <p:pic>
        <p:nvPicPr>
          <p:cNvPr id="17" name="Picture 5">
            <a:extLst>
              <a:ext uri="{FF2B5EF4-FFF2-40B4-BE49-F238E27FC236}">
                <a16:creationId xmlns:a16="http://schemas.microsoft.com/office/drawing/2014/main" id="{D85D08BC-6AEE-0A35-72C1-A3567CD3A46B}"/>
              </a:ext>
            </a:extLst>
          </p:cNvPr>
          <p:cNvPicPr>
            <a:picLocks noChangeAspect="1"/>
          </p:cNvPicPr>
          <p:nvPr/>
        </p:nvPicPr>
        <p:blipFill>
          <a:blip r:embed="rId6"/>
          <a:stretch>
            <a:fillRect/>
          </a:stretch>
        </p:blipFill>
        <p:spPr>
          <a:xfrm>
            <a:off x="9677400" y="5421086"/>
            <a:ext cx="6056660" cy="1315679"/>
          </a:xfrm>
          <a:prstGeom prst="rect">
            <a:avLst/>
          </a:prstGeom>
        </p:spPr>
      </p:pic>
      <p:sp>
        <p:nvSpPr>
          <p:cNvPr id="11" name="TextBox 11"/>
          <p:cNvSpPr txBox="1"/>
          <p:nvPr/>
        </p:nvSpPr>
        <p:spPr>
          <a:xfrm>
            <a:off x="10566400" y="5789347"/>
            <a:ext cx="4278660" cy="587988"/>
          </a:xfrm>
          <a:prstGeom prst="rect">
            <a:avLst/>
          </a:prstGeom>
        </p:spPr>
        <p:txBody>
          <a:bodyPr lIns="0" tIns="0" rIns="0" bIns="0" rtlCol="0" anchor="ctr"/>
          <a:lstStyle/>
          <a:p>
            <a:pPr marL="0" marR="0" lvl="0" indent="0" algn="ctr" defTabSz="914400" rtl="0" eaLnBrk="1" fontAlgn="auto" latinLnBrk="0" hangingPunct="1">
              <a:lnSpc>
                <a:spcPct val="996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srgbClr val="00074E"/>
                </a:solidFill>
                <a:effectLst/>
                <a:uLnTx/>
                <a:uFillTx/>
                <a:latin typeface="Noto Sans JP Medium"/>
                <a:ea typeface="Noto Sans JP Medium"/>
                <a:cs typeface="+mn-cs"/>
              </a:rPr>
              <a:t>②コミュニケーション</a:t>
            </a:r>
            <a:endParaRPr kumimoji="0" lang="ja-JP" altLang="en-US" sz="3200" b="0" i="0" u="none" strike="noStrike" kern="1200" cap="none" spc="0" normalizeH="0" baseline="0" noProof="0" dirty="0">
              <a:ln>
                <a:noFill/>
              </a:ln>
              <a:solidFill>
                <a:srgbClr val="00074E"/>
              </a:solidFill>
              <a:effectLst/>
              <a:uLnTx/>
              <a:uFillTx/>
              <a:latin typeface="Calibri"/>
              <a:ea typeface="Noto Sans JP Medium"/>
              <a:cs typeface="+mn-cs"/>
            </a:endParaRPr>
          </a:p>
        </p:txBody>
      </p:sp>
    </p:spTree>
    <p:extLst>
      <p:ext uri="{BB962C8B-B14F-4D97-AF65-F5344CB8AC3E}">
        <p14:creationId xmlns:p14="http://schemas.microsoft.com/office/powerpoint/2010/main" val="1346203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15950" y="5334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spc="100" dirty="0">
                <a:solidFill>
                  <a:srgbClr val="FFFFFF"/>
                </a:solidFill>
                <a:latin typeface="Pretendard Medium"/>
              </a:rPr>
              <a:t>5</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5" name="TextBox 24">
            <a:extLst>
              <a:ext uri="{FF2B5EF4-FFF2-40B4-BE49-F238E27FC236}">
                <a16:creationId xmlns:a16="http://schemas.microsoft.com/office/drawing/2014/main" id="{44A4F856-1E05-AC57-DF9D-2B752C0CCF6D}"/>
              </a:ext>
            </a:extLst>
          </p:cNvPr>
          <p:cNvSpPr txBox="1"/>
          <p:nvPr/>
        </p:nvSpPr>
        <p:spPr>
          <a:xfrm>
            <a:off x="7701116" y="2209800"/>
            <a:ext cx="8000999" cy="596900"/>
          </a:xfrm>
          <a:prstGeom prst="rect">
            <a:avLst/>
          </a:prstGeom>
        </p:spPr>
        <p:txBody>
          <a:bodyPr lIns="0" tIns="0" rIns="0" bIns="0" rtlCol="0" anchor="ctr"/>
          <a:lstStyle/>
          <a:p>
            <a:pPr>
              <a:lnSpc>
                <a:spcPct val="116199"/>
              </a:lnSpc>
            </a:pPr>
            <a:endParaRPr kumimoji="1" lang="en-US" altLang="ja-JP" sz="3200" dirty="0">
              <a:solidFill>
                <a:srgbClr val="002060"/>
              </a:solidFill>
              <a:latin typeface="Noto Sans JP Black" panose="020B0600070205080204" charset="-128"/>
              <a:ea typeface="Noto Sans JP Black" panose="020B0600070205080204" charset="-128"/>
            </a:endParaRPr>
          </a:p>
        </p:txBody>
      </p:sp>
      <p:sp>
        <p:nvSpPr>
          <p:cNvPr id="7" name="TextBox 15">
            <a:extLst>
              <a:ext uri="{FF2B5EF4-FFF2-40B4-BE49-F238E27FC236}">
                <a16:creationId xmlns:a16="http://schemas.microsoft.com/office/drawing/2014/main" id="{9E51029A-8A2D-DD3F-77B8-9E9001C46353}"/>
              </a:ext>
            </a:extLst>
          </p:cNvPr>
          <p:cNvSpPr txBox="1"/>
          <p:nvPr/>
        </p:nvSpPr>
        <p:spPr>
          <a:xfrm>
            <a:off x="10063315" y="4544756"/>
            <a:ext cx="5638800" cy="1479550"/>
          </a:xfrm>
          <a:prstGeom prst="rect">
            <a:avLst/>
          </a:prstGeom>
        </p:spPr>
        <p:txBody>
          <a:bodyPr lIns="0" tIns="0" rIns="0" bIns="0" rtlCol="0" anchor="ctr"/>
          <a:lstStyle/>
          <a:p>
            <a:pPr lvl="0" algn="l">
              <a:lnSpc>
                <a:spcPct val="107899"/>
              </a:lnSpc>
            </a:pPr>
            <a:endParaRPr lang="en-US" sz="6600" b="0" i="0" u="none" strike="noStrike" dirty="0">
              <a:solidFill>
                <a:srgbClr val="00074E"/>
              </a:solidFill>
              <a:ea typeface="Noto Sans JP Black"/>
            </a:endParaRPr>
          </a:p>
        </p:txBody>
      </p:sp>
      <p:sp>
        <p:nvSpPr>
          <p:cNvPr id="11" name="TextBox 14">
            <a:extLst>
              <a:ext uri="{FF2B5EF4-FFF2-40B4-BE49-F238E27FC236}">
                <a16:creationId xmlns:a16="http://schemas.microsoft.com/office/drawing/2014/main" id="{5B7C4BBD-337B-23A0-62DF-36BAA179638C}"/>
              </a:ext>
            </a:extLst>
          </p:cNvPr>
          <p:cNvSpPr txBox="1"/>
          <p:nvPr/>
        </p:nvSpPr>
        <p:spPr>
          <a:xfrm>
            <a:off x="3232150" y="793750"/>
            <a:ext cx="4827624" cy="427296"/>
          </a:xfrm>
          <a:prstGeom prst="rect">
            <a:avLst/>
          </a:prstGeom>
        </p:spPr>
        <p:txBody>
          <a:bodyPr lIns="0" tIns="0" rIns="0" bIns="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lvl="0" algn="ctr">
              <a:lnSpc>
                <a:spcPct val="107899"/>
              </a:lnSpc>
            </a:pPr>
            <a:r>
              <a:rPr lang="ja-JP" altLang="en-US" sz="3200" dirty="0">
                <a:solidFill>
                  <a:srgbClr val="00074E"/>
                </a:solidFill>
                <a:ea typeface="Noto Sans JP Black"/>
              </a:rPr>
              <a:t>チームワーク</a:t>
            </a:r>
          </a:p>
        </p:txBody>
      </p:sp>
      <p:sp>
        <p:nvSpPr>
          <p:cNvPr id="12" name="TextBox 14">
            <a:extLst>
              <a:ext uri="{FF2B5EF4-FFF2-40B4-BE49-F238E27FC236}">
                <a16:creationId xmlns:a16="http://schemas.microsoft.com/office/drawing/2014/main" id="{0DC34C01-B9E5-85B7-3BF4-B346F5C537A4}"/>
              </a:ext>
            </a:extLst>
          </p:cNvPr>
          <p:cNvSpPr txBox="1"/>
          <p:nvPr/>
        </p:nvSpPr>
        <p:spPr>
          <a:xfrm>
            <a:off x="5441233" y="2730500"/>
            <a:ext cx="7493000" cy="977900"/>
          </a:xfrm>
          <a:prstGeom prst="rect">
            <a:avLst/>
          </a:prstGeom>
        </p:spPr>
        <p:txBody>
          <a:bodyPr lIns="0" tIns="0" rIns="0" bIns="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lvl="0" algn="ctr">
              <a:lnSpc>
                <a:spcPct val="99600"/>
              </a:lnSpc>
            </a:pPr>
            <a:r>
              <a:rPr lang="ja-JP" altLang="en-US" sz="4800" b="1" dirty="0">
                <a:solidFill>
                  <a:srgbClr val="00074E"/>
                </a:solidFill>
                <a:latin typeface="Avenir Next LT Pro Demi" panose="020B0704020202020204" pitchFamily="34" charset="0"/>
                <a:ea typeface="Noto Sans JP Black"/>
              </a:rPr>
              <a:t>目標</a:t>
            </a:r>
            <a:endParaRPr lang="en-US" altLang="ja-JP" sz="4800" b="1" dirty="0">
              <a:solidFill>
                <a:srgbClr val="00074E"/>
              </a:solidFill>
              <a:latin typeface="Avenir Next LT Pro Demi" panose="020B0704020202020204" pitchFamily="34" charset="0"/>
              <a:ea typeface="Noto Sans JP Black"/>
            </a:endParaRPr>
          </a:p>
          <a:p>
            <a:pPr lvl="0" algn="ctr">
              <a:lnSpc>
                <a:spcPct val="99600"/>
              </a:lnSpc>
            </a:pPr>
            <a:endParaRPr lang="ja-JP" altLang="en-US" sz="5501" b="1" dirty="0">
              <a:solidFill>
                <a:srgbClr val="00074E"/>
              </a:solidFill>
              <a:latin typeface="Avenir Next LT Pro Demi" panose="020B0704020202020204" pitchFamily="34" charset="0"/>
              <a:ea typeface="Noto Sans JP Black"/>
            </a:endParaRPr>
          </a:p>
        </p:txBody>
      </p:sp>
      <p:sp>
        <p:nvSpPr>
          <p:cNvPr id="15" name="TextBox 34">
            <a:extLst>
              <a:ext uri="{FF2B5EF4-FFF2-40B4-BE49-F238E27FC236}">
                <a16:creationId xmlns:a16="http://schemas.microsoft.com/office/drawing/2014/main" id="{E45CDF3E-DB99-B6AC-7393-C13D7AB12DC9}"/>
              </a:ext>
            </a:extLst>
          </p:cNvPr>
          <p:cNvSpPr txBox="1"/>
          <p:nvPr/>
        </p:nvSpPr>
        <p:spPr>
          <a:xfrm>
            <a:off x="3232150" y="4762500"/>
            <a:ext cx="11811000" cy="2159780"/>
          </a:xfrm>
          <a:prstGeom prst="rect">
            <a:avLst/>
          </a:prstGeom>
        </p:spPr>
        <p:txBody>
          <a:bodyPr lIns="0" tIns="0" rIns="0" bIns="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lvl="0" algn="ctr">
              <a:lnSpc>
                <a:spcPct val="150000"/>
              </a:lnSpc>
            </a:pPr>
            <a:r>
              <a:rPr lang="ja-JP" altLang="en-US" sz="5501" dirty="0">
                <a:ln w="0">
                  <a:noFill/>
                </a:ln>
                <a:latin typeface="Avenir Next LT Pro Demi" panose="020B0704020202020204" pitchFamily="34" charset="0"/>
                <a:ea typeface="Noto Sans JP Black"/>
              </a:rPr>
              <a:t>意見をすり合わせて</a:t>
            </a:r>
          </a:p>
          <a:p>
            <a:pPr lvl="0" algn="ctr">
              <a:lnSpc>
                <a:spcPct val="150000"/>
              </a:lnSpc>
            </a:pPr>
            <a:r>
              <a:rPr lang="ja-JP" altLang="en-US" sz="5501" dirty="0">
                <a:ln w="0">
                  <a:noFill/>
                </a:ln>
                <a:latin typeface="Avenir Next LT Pro Demi" panose="020B0704020202020204" pitchFamily="34" charset="0"/>
                <a:ea typeface="Noto Sans JP Black"/>
              </a:rPr>
              <a:t>全員が“わかる”状態にする</a:t>
            </a:r>
          </a:p>
        </p:txBody>
      </p:sp>
    </p:spTree>
    <p:extLst>
      <p:ext uri="{BB962C8B-B14F-4D97-AF65-F5344CB8AC3E}">
        <p14:creationId xmlns:p14="http://schemas.microsoft.com/office/powerpoint/2010/main" val="3028812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4AF91EE8-334D-657B-5B63-690FD0A8CD7F}"/>
              </a:ext>
            </a:extLst>
          </p:cNvPr>
          <p:cNvGrpSpPr/>
          <p:nvPr/>
        </p:nvGrpSpPr>
        <p:grpSpPr>
          <a:xfrm>
            <a:off x="-12700" y="571500"/>
            <a:ext cx="18300700" cy="9740900"/>
            <a:chOff x="-12700" y="571500"/>
            <a:chExt cx="18300700" cy="974090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grpSp>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spc="100" dirty="0">
                <a:solidFill>
                  <a:srgbClr val="FFFFFF"/>
                </a:solidFill>
                <a:latin typeface="Pretendard Medium"/>
              </a:rPr>
              <a:t>5</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6" name="TextBox 31">
            <a:extLst>
              <a:ext uri="{FF2B5EF4-FFF2-40B4-BE49-F238E27FC236}">
                <a16:creationId xmlns:a16="http://schemas.microsoft.com/office/drawing/2014/main" id="{B4A48E88-1AE4-A605-8606-1D96F37AB46F}"/>
              </a:ext>
            </a:extLst>
          </p:cNvPr>
          <p:cNvSpPr txBox="1"/>
          <p:nvPr/>
        </p:nvSpPr>
        <p:spPr>
          <a:xfrm>
            <a:off x="7391400" y="1524000"/>
            <a:ext cx="6019800" cy="320982"/>
          </a:xfrm>
          <a:prstGeom prst="rect">
            <a:avLst/>
          </a:prstGeom>
        </p:spPr>
        <p:txBody>
          <a:bodyPr lIns="0" tIns="0" rIns="0" bIns="0" rtlCol="0" anchor="ctr"/>
          <a:lstStyle/>
          <a:p>
            <a:pPr>
              <a:lnSpc>
                <a:spcPct val="116199"/>
              </a:lnSpc>
            </a:pPr>
            <a:endParaRPr lang="en-US" sz="3600" b="0" i="0" u="none" strike="noStrike" dirty="0">
              <a:solidFill>
                <a:srgbClr val="002060"/>
              </a:solidFill>
              <a:latin typeface="Noto Sans JP Black" panose="020B0600070205080204" charset="-128"/>
              <a:ea typeface="Noto Sans JP Black" panose="020B0600070205080204" charset="-128"/>
            </a:endParaRPr>
          </a:p>
        </p:txBody>
      </p:sp>
      <p:sp>
        <p:nvSpPr>
          <p:cNvPr id="7" name="正方形/長方形 6">
            <a:extLst>
              <a:ext uri="{FF2B5EF4-FFF2-40B4-BE49-F238E27FC236}">
                <a16:creationId xmlns:a16="http://schemas.microsoft.com/office/drawing/2014/main" id="{45092DE4-A91B-335B-3B73-8540E38A53A5}"/>
              </a:ext>
            </a:extLst>
          </p:cNvPr>
          <p:cNvSpPr/>
          <p:nvPr/>
        </p:nvSpPr>
        <p:spPr>
          <a:xfrm>
            <a:off x="1640105" y="2202160"/>
            <a:ext cx="6400800" cy="73660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テキスト, アプリケーション, メール">
            <a:extLst>
              <a:ext uri="{FF2B5EF4-FFF2-40B4-BE49-F238E27FC236}">
                <a16:creationId xmlns:a16="http://schemas.microsoft.com/office/drawing/2014/main" id="{F42BEEDE-92A4-3188-B105-ECC872700BA0}"/>
              </a:ext>
            </a:extLst>
          </p:cNvPr>
          <p:cNvPicPr>
            <a:picLocks noChangeAspect="1"/>
          </p:cNvPicPr>
          <p:nvPr/>
        </p:nvPicPr>
        <p:blipFill rotWithShape="1">
          <a:blip r:embed="rId6">
            <a:extLst>
              <a:ext uri="{28A0092B-C50C-407E-A947-70E740481C1C}">
                <a14:useLocalDpi xmlns:a14="http://schemas.microsoft.com/office/drawing/2010/main" val="0"/>
              </a:ext>
            </a:extLst>
          </a:blip>
          <a:srcRect b="-40"/>
          <a:stretch/>
        </p:blipFill>
        <p:spPr>
          <a:xfrm>
            <a:off x="9601201" y="4456934"/>
            <a:ext cx="4920715" cy="4888479"/>
          </a:xfrm>
          <a:prstGeom prst="rect">
            <a:avLst/>
          </a:prstGeom>
        </p:spPr>
      </p:pic>
      <p:sp>
        <p:nvSpPr>
          <p:cNvPr id="10" name="正方形/長方形 9">
            <a:extLst>
              <a:ext uri="{FF2B5EF4-FFF2-40B4-BE49-F238E27FC236}">
                <a16:creationId xmlns:a16="http://schemas.microsoft.com/office/drawing/2014/main" id="{8ECC6760-60BB-0BA8-8B59-5AADD3C63E41}"/>
              </a:ext>
            </a:extLst>
          </p:cNvPr>
          <p:cNvSpPr/>
          <p:nvPr/>
        </p:nvSpPr>
        <p:spPr>
          <a:xfrm>
            <a:off x="9487435" y="4315197"/>
            <a:ext cx="4920715" cy="5225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1B74A0D4-7D11-2C76-56C9-80805860D585}"/>
              </a:ext>
            </a:extLst>
          </p:cNvPr>
          <p:cNvSpPr txBox="1"/>
          <p:nvPr/>
        </p:nvSpPr>
        <p:spPr>
          <a:xfrm>
            <a:off x="9601201" y="1168400"/>
            <a:ext cx="8559799" cy="2691634"/>
          </a:xfrm>
          <a:prstGeom prst="rect">
            <a:avLst/>
          </a:prstGeom>
          <a:noFill/>
        </p:spPr>
        <p:txBody>
          <a:bodyPr wrap="square">
            <a:spAutoFit/>
          </a:bodyPr>
          <a:lstStyle>
            <a:defPPr>
              <a:defRPr lang="ja-JP"/>
            </a:defPPr>
            <a:lvl1pPr marL="0" algn="l" defTabSz="1371600" rtl="0" eaLnBrk="1" latinLnBrk="0" hangingPunct="1">
              <a:defRPr kumimoji="1" sz="2700" kern="1200">
                <a:solidFill>
                  <a:schemeClr val="tx1"/>
                </a:solidFill>
                <a:latin typeface="+mn-lt"/>
                <a:ea typeface="+mn-ea"/>
                <a:cs typeface="+mn-cs"/>
              </a:defRPr>
            </a:lvl1pPr>
            <a:lvl2pPr marL="685800" algn="l" defTabSz="1371600" rtl="0" eaLnBrk="1" latinLnBrk="0" hangingPunct="1">
              <a:defRPr kumimoji="1" sz="2700" kern="1200">
                <a:solidFill>
                  <a:schemeClr val="tx1"/>
                </a:solidFill>
                <a:latin typeface="+mn-lt"/>
                <a:ea typeface="+mn-ea"/>
                <a:cs typeface="+mn-cs"/>
              </a:defRPr>
            </a:lvl2pPr>
            <a:lvl3pPr marL="1371600" algn="l" defTabSz="1371600" rtl="0" eaLnBrk="1" latinLnBrk="0" hangingPunct="1">
              <a:defRPr kumimoji="1" sz="2700" kern="1200">
                <a:solidFill>
                  <a:schemeClr val="tx1"/>
                </a:solidFill>
                <a:latin typeface="+mn-lt"/>
                <a:ea typeface="+mn-ea"/>
                <a:cs typeface="+mn-cs"/>
              </a:defRPr>
            </a:lvl3pPr>
            <a:lvl4pPr marL="2057400" algn="l" defTabSz="1371600" rtl="0" eaLnBrk="1" latinLnBrk="0" hangingPunct="1">
              <a:defRPr kumimoji="1" sz="2700" kern="1200">
                <a:solidFill>
                  <a:schemeClr val="tx1"/>
                </a:solidFill>
                <a:latin typeface="+mn-lt"/>
                <a:ea typeface="+mn-ea"/>
                <a:cs typeface="+mn-cs"/>
              </a:defRPr>
            </a:lvl4pPr>
            <a:lvl5pPr marL="2743200" algn="l" defTabSz="1371600" rtl="0" eaLnBrk="1" latinLnBrk="0" hangingPunct="1">
              <a:defRPr kumimoji="1" sz="2700" kern="1200">
                <a:solidFill>
                  <a:schemeClr val="tx1"/>
                </a:solidFill>
                <a:latin typeface="+mn-lt"/>
                <a:ea typeface="+mn-ea"/>
                <a:cs typeface="+mn-cs"/>
              </a:defRPr>
            </a:lvl5pPr>
            <a:lvl6pPr marL="3429000" algn="l" defTabSz="1371600" rtl="0" eaLnBrk="1" latinLnBrk="0" hangingPunct="1">
              <a:defRPr kumimoji="1" sz="2700" kern="1200">
                <a:solidFill>
                  <a:schemeClr val="tx1"/>
                </a:solidFill>
                <a:latin typeface="+mn-lt"/>
                <a:ea typeface="+mn-ea"/>
                <a:cs typeface="+mn-cs"/>
              </a:defRPr>
            </a:lvl6pPr>
            <a:lvl7pPr marL="4114800" algn="l" defTabSz="1371600" rtl="0" eaLnBrk="1" latinLnBrk="0" hangingPunct="1">
              <a:defRPr kumimoji="1" sz="2700" kern="1200">
                <a:solidFill>
                  <a:schemeClr val="tx1"/>
                </a:solidFill>
                <a:latin typeface="+mn-lt"/>
                <a:ea typeface="+mn-ea"/>
                <a:cs typeface="+mn-cs"/>
              </a:defRPr>
            </a:lvl7pPr>
            <a:lvl8pPr marL="4800600" algn="l" defTabSz="1371600" rtl="0" eaLnBrk="1" latinLnBrk="0" hangingPunct="1">
              <a:defRPr kumimoji="1" sz="2700" kern="1200">
                <a:solidFill>
                  <a:schemeClr val="tx1"/>
                </a:solidFill>
                <a:latin typeface="+mn-lt"/>
                <a:ea typeface="+mn-ea"/>
                <a:cs typeface="+mn-cs"/>
              </a:defRPr>
            </a:lvl8pPr>
            <a:lvl9pPr marL="5486400" algn="l" defTabSz="1371600" rtl="0" eaLnBrk="1" latinLnBrk="0" hangingPunct="1">
              <a:defRPr kumimoji="1" sz="2700" kern="1200">
                <a:solidFill>
                  <a:schemeClr val="tx1"/>
                </a:solidFill>
                <a:latin typeface="+mn-lt"/>
                <a:ea typeface="+mn-ea"/>
                <a:cs typeface="+mn-cs"/>
              </a:defRPr>
            </a:lvl9pPr>
          </a:lstStyle>
          <a:p>
            <a:pPr lvl="0" algn="just">
              <a:lnSpc>
                <a:spcPct val="124499"/>
              </a:lnSpc>
            </a:pPr>
            <a:r>
              <a:rPr lang="ja-JP" altLang="en-US" sz="2801" b="1" dirty="0">
                <a:latin typeface="+mn-ea"/>
              </a:rPr>
              <a:t>・議事録</a:t>
            </a:r>
            <a:r>
              <a:rPr lang="en-US" altLang="ja-JP" sz="2801" dirty="0">
                <a:latin typeface="+mn-ea"/>
              </a:rPr>
              <a:t>		1</a:t>
            </a:r>
            <a:r>
              <a:rPr lang="ja-JP" altLang="en-US" sz="2801" dirty="0">
                <a:latin typeface="+mn-ea"/>
              </a:rPr>
              <a:t>時間ごとのスケジュール</a:t>
            </a:r>
            <a:endParaRPr lang="en-US" altLang="ja-JP" sz="2801" dirty="0">
              <a:latin typeface="+mn-ea"/>
            </a:endParaRPr>
          </a:p>
          <a:p>
            <a:pPr lvl="0" algn="just">
              <a:lnSpc>
                <a:spcPct val="124499"/>
              </a:lnSpc>
            </a:pPr>
            <a:r>
              <a:rPr lang="en-US" altLang="ja-JP" sz="2801" dirty="0">
                <a:latin typeface="+mn-ea"/>
              </a:rPr>
              <a:t>		</a:t>
            </a:r>
            <a:r>
              <a:rPr lang="ja-JP" altLang="en-US" sz="2801" dirty="0">
                <a:latin typeface="+mn-ea"/>
              </a:rPr>
              <a:t>各担当の進捗リアルタイム把握</a:t>
            </a:r>
            <a:endParaRPr lang="en-US" altLang="ja-JP" sz="2801" dirty="0">
              <a:latin typeface="+mn-ea"/>
            </a:endParaRPr>
          </a:p>
          <a:p>
            <a:pPr lvl="0" algn="just">
              <a:lnSpc>
                <a:spcPct val="124499"/>
              </a:lnSpc>
            </a:pPr>
            <a:r>
              <a:rPr lang="ja-JP" altLang="en-US" sz="2801" b="1" dirty="0">
                <a:latin typeface="+mn-ea"/>
              </a:rPr>
              <a:t>・タスク表</a:t>
            </a:r>
            <a:r>
              <a:rPr lang="en-US" altLang="ja-JP" sz="2801" dirty="0">
                <a:latin typeface="+mn-ea"/>
              </a:rPr>
              <a:t>	</a:t>
            </a:r>
            <a:r>
              <a:rPr lang="ja-JP" altLang="en-US" sz="2801" dirty="0">
                <a:latin typeface="+mn-ea"/>
              </a:rPr>
              <a:t>タスク一覧表</a:t>
            </a:r>
            <a:endParaRPr lang="en-US" altLang="ja-JP" sz="2801" dirty="0">
              <a:latin typeface="+mn-ea"/>
            </a:endParaRPr>
          </a:p>
          <a:p>
            <a:pPr lvl="0" algn="just">
              <a:lnSpc>
                <a:spcPct val="124499"/>
              </a:lnSpc>
            </a:pPr>
            <a:r>
              <a:rPr lang="en-US" altLang="ja-JP" sz="2801" dirty="0">
                <a:latin typeface="+mn-ea"/>
              </a:rPr>
              <a:t>		</a:t>
            </a:r>
            <a:r>
              <a:rPr lang="ja-JP" altLang="en-US" sz="2801" dirty="0">
                <a:latin typeface="+mn-ea"/>
              </a:rPr>
              <a:t>ファイル作成状況管理</a:t>
            </a:r>
            <a:endParaRPr lang="en-US" altLang="ja-JP" sz="2801" dirty="0">
              <a:latin typeface="+mn-ea"/>
            </a:endParaRPr>
          </a:p>
          <a:p>
            <a:pPr lvl="0" algn="just">
              <a:lnSpc>
                <a:spcPct val="124499"/>
              </a:lnSpc>
            </a:pPr>
            <a:r>
              <a:rPr lang="en-US" altLang="ja-JP" sz="2801" dirty="0">
                <a:latin typeface="+mn-ea"/>
              </a:rPr>
              <a:t>		</a:t>
            </a:r>
            <a:r>
              <a:rPr lang="ja-JP" altLang="en-US" sz="2801" dirty="0">
                <a:latin typeface="+mn-ea"/>
              </a:rPr>
              <a:t>機能実装優先度表</a:t>
            </a:r>
            <a:endParaRPr lang="ja-JP" altLang="ja-JP" sz="2801" i="0" u="none" strike="noStrike" dirty="0">
              <a:latin typeface="+mn-ea"/>
            </a:endParaRPr>
          </a:p>
        </p:txBody>
      </p:sp>
      <p:sp>
        <p:nvSpPr>
          <p:cNvPr id="18" name="テキスト ボックス 17">
            <a:extLst>
              <a:ext uri="{FF2B5EF4-FFF2-40B4-BE49-F238E27FC236}">
                <a16:creationId xmlns:a16="http://schemas.microsoft.com/office/drawing/2014/main" id="{3346A5A7-FB2C-2172-6DB1-5D118B6C2B21}"/>
              </a:ext>
            </a:extLst>
          </p:cNvPr>
          <p:cNvSpPr txBox="1"/>
          <p:nvPr/>
        </p:nvSpPr>
        <p:spPr>
          <a:xfrm>
            <a:off x="4112383" y="950738"/>
            <a:ext cx="5673623" cy="1047146"/>
          </a:xfrm>
          <a:prstGeom prst="rect">
            <a:avLst/>
          </a:prstGeom>
          <a:noFill/>
        </p:spPr>
        <p:txBody>
          <a:bodyPr wrap="square">
            <a:spAutoFit/>
          </a:bodyPr>
          <a:lstStyle/>
          <a:p>
            <a:pPr>
              <a:lnSpc>
                <a:spcPct val="116199"/>
              </a:lnSpc>
            </a:pPr>
            <a:r>
              <a:rPr kumimoji="1" lang="ja-JP" altLang="en-US" sz="2400" b="1" dirty="0">
                <a:solidFill>
                  <a:srgbClr val="002060"/>
                </a:solidFill>
                <a:latin typeface="Noto Sans JP Black" panose="020B0600070205080204" charset="-128"/>
                <a:ea typeface="Noto Sans JP Black" panose="020B0600070205080204" charset="-128"/>
              </a:rPr>
              <a:t>チームワーク</a:t>
            </a:r>
            <a:endParaRPr kumimoji="1" lang="en-US" altLang="ja-JP" sz="2400" b="1" dirty="0">
              <a:solidFill>
                <a:srgbClr val="002060"/>
              </a:solidFill>
              <a:latin typeface="Noto Sans JP Black" panose="020B0600070205080204" charset="-128"/>
              <a:ea typeface="Noto Sans JP Black" panose="020B0600070205080204" charset="-128"/>
            </a:endParaRPr>
          </a:p>
          <a:p>
            <a:pPr>
              <a:lnSpc>
                <a:spcPct val="116199"/>
              </a:lnSpc>
            </a:pPr>
            <a:r>
              <a:rPr kumimoji="1" lang="ja-JP" altLang="en-US" sz="3200" b="1" dirty="0">
                <a:solidFill>
                  <a:srgbClr val="002060"/>
                </a:solidFill>
                <a:latin typeface="Noto Sans JP Black" panose="020B0600070205080204" charset="-128"/>
                <a:ea typeface="Noto Sans JP Black" panose="020B0600070205080204" charset="-128"/>
              </a:rPr>
              <a:t>①進捗管理</a:t>
            </a:r>
            <a:endParaRPr lang="en-US" altLang="ja-JP" sz="3200" b="0" i="0" u="none" strike="noStrike" dirty="0">
              <a:solidFill>
                <a:srgbClr val="002060"/>
              </a:solidFill>
              <a:latin typeface="Noto Sans JP Black" panose="020B0600070205080204" charset="-128"/>
              <a:ea typeface="Noto Sans JP Black" panose="020B0600070205080204" charset="-128"/>
            </a:endParaRPr>
          </a:p>
        </p:txBody>
      </p:sp>
      <p:pic>
        <p:nvPicPr>
          <p:cNvPr id="12" name="図 11" descr="文字の書かれた紙&#10;&#10;中程度の精度で自動的に生成された説明">
            <a:extLst>
              <a:ext uri="{FF2B5EF4-FFF2-40B4-BE49-F238E27FC236}">
                <a16:creationId xmlns:a16="http://schemas.microsoft.com/office/drawing/2014/main" id="{78C771D4-C823-D752-49F8-765FF78678C3}"/>
              </a:ext>
            </a:extLst>
          </p:cNvPr>
          <p:cNvPicPr>
            <a:picLocks noChangeAspect="1"/>
          </p:cNvPicPr>
          <p:nvPr/>
        </p:nvPicPr>
        <p:blipFill rotWithShape="1">
          <a:blip r:embed="rId7">
            <a:extLst>
              <a:ext uri="{28A0092B-C50C-407E-A947-70E740481C1C}">
                <a14:useLocalDpi xmlns:a14="http://schemas.microsoft.com/office/drawing/2010/main" val="0"/>
              </a:ext>
            </a:extLst>
          </a:blip>
          <a:srcRect r="6467"/>
          <a:stretch/>
        </p:blipFill>
        <p:spPr>
          <a:xfrm>
            <a:off x="1965899" y="2368550"/>
            <a:ext cx="5618602" cy="7098010"/>
          </a:xfrm>
          <a:prstGeom prst="rect">
            <a:avLst/>
          </a:prstGeom>
        </p:spPr>
      </p:pic>
    </p:spTree>
    <p:extLst>
      <p:ext uri="{BB962C8B-B14F-4D97-AF65-F5344CB8AC3E}">
        <p14:creationId xmlns:p14="http://schemas.microsoft.com/office/powerpoint/2010/main" val="2416923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4AF91EE8-334D-657B-5B63-690FD0A8CD7F}"/>
              </a:ext>
            </a:extLst>
          </p:cNvPr>
          <p:cNvGrpSpPr/>
          <p:nvPr/>
        </p:nvGrpSpPr>
        <p:grpSpPr>
          <a:xfrm>
            <a:off x="-12700" y="571500"/>
            <a:ext cx="18300700" cy="9740900"/>
            <a:chOff x="-12700" y="571500"/>
            <a:chExt cx="18300700" cy="974090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grpSp>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spc="100" dirty="0">
                <a:solidFill>
                  <a:srgbClr val="FFFFFF"/>
                </a:solidFill>
                <a:latin typeface="Pretendard Medium"/>
              </a:rPr>
              <a:t>5</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6" name="TextBox 31">
            <a:extLst>
              <a:ext uri="{FF2B5EF4-FFF2-40B4-BE49-F238E27FC236}">
                <a16:creationId xmlns:a16="http://schemas.microsoft.com/office/drawing/2014/main" id="{B4A48E88-1AE4-A605-8606-1D96F37AB46F}"/>
              </a:ext>
            </a:extLst>
          </p:cNvPr>
          <p:cNvSpPr txBox="1"/>
          <p:nvPr/>
        </p:nvSpPr>
        <p:spPr>
          <a:xfrm>
            <a:off x="7391400" y="1524000"/>
            <a:ext cx="6019800" cy="320982"/>
          </a:xfrm>
          <a:prstGeom prst="rect">
            <a:avLst/>
          </a:prstGeom>
        </p:spPr>
        <p:txBody>
          <a:bodyPr lIns="0" tIns="0" rIns="0" bIns="0" rtlCol="0" anchor="ctr"/>
          <a:lstStyle/>
          <a:p>
            <a:pPr>
              <a:lnSpc>
                <a:spcPct val="116199"/>
              </a:lnSpc>
            </a:pPr>
            <a:endParaRPr lang="en-US" sz="3600" b="0" i="0" u="none" strike="noStrike" dirty="0">
              <a:solidFill>
                <a:srgbClr val="002060"/>
              </a:solidFill>
              <a:latin typeface="Noto Sans JP Black" panose="020B0600070205080204" charset="-128"/>
              <a:ea typeface="Noto Sans JP Black" panose="020B0600070205080204" charset="-128"/>
            </a:endParaRPr>
          </a:p>
        </p:txBody>
      </p:sp>
      <p:pic>
        <p:nvPicPr>
          <p:cNvPr id="11" name="図 10" descr="女性の顔の写真のコラージュ&#10;&#10;低い精度で自動的に生成された説明">
            <a:extLst>
              <a:ext uri="{FF2B5EF4-FFF2-40B4-BE49-F238E27FC236}">
                <a16:creationId xmlns:a16="http://schemas.microsoft.com/office/drawing/2014/main" id="{C685F419-EC01-AD34-173B-094A95811A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577" y="6028624"/>
            <a:ext cx="8660866" cy="3315842"/>
          </a:xfrm>
          <a:prstGeom prst="rect">
            <a:avLst/>
          </a:prstGeom>
        </p:spPr>
      </p:pic>
      <p:grpSp>
        <p:nvGrpSpPr>
          <p:cNvPr id="17" name="グループ化 16">
            <a:extLst>
              <a:ext uri="{FF2B5EF4-FFF2-40B4-BE49-F238E27FC236}">
                <a16:creationId xmlns:a16="http://schemas.microsoft.com/office/drawing/2014/main" id="{5084C101-A8FD-B303-749F-012012EBC95F}"/>
              </a:ext>
            </a:extLst>
          </p:cNvPr>
          <p:cNvGrpSpPr/>
          <p:nvPr/>
        </p:nvGrpSpPr>
        <p:grpSpPr>
          <a:xfrm>
            <a:off x="1363942" y="1211052"/>
            <a:ext cx="15841610" cy="8143933"/>
            <a:chOff x="1363942" y="1211052"/>
            <a:chExt cx="15841610" cy="8143933"/>
          </a:xfrm>
        </p:grpSpPr>
        <p:sp>
          <p:nvSpPr>
            <p:cNvPr id="18" name="TextBox 14">
              <a:extLst>
                <a:ext uri="{FF2B5EF4-FFF2-40B4-BE49-F238E27FC236}">
                  <a16:creationId xmlns:a16="http://schemas.microsoft.com/office/drawing/2014/main" id="{3C19AA1A-ECB4-7FF0-EB57-5782BD8EE6F0}"/>
                </a:ext>
              </a:extLst>
            </p:cNvPr>
            <p:cNvSpPr txBox="1"/>
            <p:nvPr/>
          </p:nvSpPr>
          <p:spPr>
            <a:xfrm>
              <a:off x="4236758" y="1577088"/>
              <a:ext cx="7493000" cy="787402"/>
            </a:xfrm>
            <a:prstGeom prst="rect">
              <a:avLst/>
            </a:prstGeom>
          </p:spPr>
          <p:txBody>
            <a:bodyPr lIns="0" tIns="0" rIns="0" bIns="0" rtlCol="0" anchor="ctr"/>
            <a:lstStyle>
              <a:defPPr>
                <a:defRPr lang="ja-JP"/>
              </a:defPPr>
              <a:lvl1pPr marL="0" algn="l" defTabSz="1371600" rtl="0" eaLnBrk="1" latinLnBrk="0" hangingPunct="1">
                <a:defRPr kumimoji="1" sz="2700" kern="1200">
                  <a:solidFill>
                    <a:schemeClr val="tx1"/>
                  </a:solidFill>
                  <a:latin typeface="+mn-lt"/>
                  <a:ea typeface="+mn-ea"/>
                  <a:cs typeface="+mn-cs"/>
                </a:defRPr>
              </a:lvl1pPr>
              <a:lvl2pPr marL="685800" algn="l" defTabSz="1371600" rtl="0" eaLnBrk="1" latinLnBrk="0" hangingPunct="1">
                <a:defRPr kumimoji="1" sz="2700" kern="1200">
                  <a:solidFill>
                    <a:schemeClr val="tx1"/>
                  </a:solidFill>
                  <a:latin typeface="+mn-lt"/>
                  <a:ea typeface="+mn-ea"/>
                  <a:cs typeface="+mn-cs"/>
                </a:defRPr>
              </a:lvl2pPr>
              <a:lvl3pPr marL="1371600" algn="l" defTabSz="1371600" rtl="0" eaLnBrk="1" latinLnBrk="0" hangingPunct="1">
                <a:defRPr kumimoji="1" sz="2700" kern="1200">
                  <a:solidFill>
                    <a:schemeClr val="tx1"/>
                  </a:solidFill>
                  <a:latin typeface="+mn-lt"/>
                  <a:ea typeface="+mn-ea"/>
                  <a:cs typeface="+mn-cs"/>
                </a:defRPr>
              </a:lvl3pPr>
              <a:lvl4pPr marL="2057400" algn="l" defTabSz="1371600" rtl="0" eaLnBrk="1" latinLnBrk="0" hangingPunct="1">
                <a:defRPr kumimoji="1" sz="2700" kern="1200">
                  <a:solidFill>
                    <a:schemeClr val="tx1"/>
                  </a:solidFill>
                  <a:latin typeface="+mn-lt"/>
                  <a:ea typeface="+mn-ea"/>
                  <a:cs typeface="+mn-cs"/>
                </a:defRPr>
              </a:lvl4pPr>
              <a:lvl5pPr marL="2743200" algn="l" defTabSz="1371600" rtl="0" eaLnBrk="1" latinLnBrk="0" hangingPunct="1">
                <a:defRPr kumimoji="1" sz="2700" kern="1200">
                  <a:solidFill>
                    <a:schemeClr val="tx1"/>
                  </a:solidFill>
                  <a:latin typeface="+mn-lt"/>
                  <a:ea typeface="+mn-ea"/>
                  <a:cs typeface="+mn-cs"/>
                </a:defRPr>
              </a:lvl5pPr>
              <a:lvl6pPr marL="3429000" algn="l" defTabSz="1371600" rtl="0" eaLnBrk="1" latinLnBrk="0" hangingPunct="1">
                <a:defRPr kumimoji="1" sz="2700" kern="1200">
                  <a:solidFill>
                    <a:schemeClr val="tx1"/>
                  </a:solidFill>
                  <a:latin typeface="+mn-lt"/>
                  <a:ea typeface="+mn-ea"/>
                  <a:cs typeface="+mn-cs"/>
                </a:defRPr>
              </a:lvl6pPr>
              <a:lvl7pPr marL="4114800" algn="l" defTabSz="1371600" rtl="0" eaLnBrk="1" latinLnBrk="0" hangingPunct="1">
                <a:defRPr kumimoji="1" sz="2700" kern="1200">
                  <a:solidFill>
                    <a:schemeClr val="tx1"/>
                  </a:solidFill>
                  <a:latin typeface="+mn-lt"/>
                  <a:ea typeface="+mn-ea"/>
                  <a:cs typeface="+mn-cs"/>
                </a:defRPr>
              </a:lvl7pPr>
              <a:lvl8pPr marL="4800600" algn="l" defTabSz="1371600" rtl="0" eaLnBrk="1" latinLnBrk="0" hangingPunct="1">
                <a:defRPr kumimoji="1" sz="2700" kern="1200">
                  <a:solidFill>
                    <a:schemeClr val="tx1"/>
                  </a:solidFill>
                  <a:latin typeface="+mn-lt"/>
                  <a:ea typeface="+mn-ea"/>
                  <a:cs typeface="+mn-cs"/>
                </a:defRPr>
              </a:lvl8pPr>
              <a:lvl9pPr marL="5486400" algn="l" defTabSz="1371600" rtl="0" eaLnBrk="1" latinLnBrk="0" hangingPunct="1">
                <a:defRPr kumimoji="1" sz="2700" kern="1200">
                  <a:solidFill>
                    <a:schemeClr val="tx1"/>
                  </a:solidFill>
                  <a:latin typeface="+mn-lt"/>
                  <a:ea typeface="+mn-ea"/>
                  <a:cs typeface="+mn-cs"/>
                </a:defRPr>
              </a:lvl9pPr>
            </a:lstStyle>
            <a:p>
              <a:pPr lvl="0">
                <a:lnSpc>
                  <a:spcPct val="99600"/>
                </a:lnSpc>
              </a:pPr>
              <a:r>
                <a:rPr lang="ja-JP" altLang="en-US" sz="2400" dirty="0">
                  <a:solidFill>
                    <a:srgbClr val="00074E"/>
                  </a:solidFill>
                  <a:latin typeface="Noto Sans JP Black" panose="020B0600070205080204" charset="-128"/>
                  <a:ea typeface="Noto Sans JP Black" panose="020B0600070205080204" charset="-128"/>
                </a:rPr>
                <a:t>チームワーク</a:t>
              </a:r>
              <a:endParaRPr lang="en-US" altLang="ja-JP" sz="2400" dirty="0">
                <a:solidFill>
                  <a:srgbClr val="00074E"/>
                </a:solidFill>
                <a:latin typeface="Noto Sans JP Black" panose="020B0600070205080204" charset="-128"/>
                <a:ea typeface="Noto Sans JP Black" panose="020B0600070205080204" charset="-128"/>
              </a:endParaRPr>
            </a:p>
            <a:p>
              <a:pPr lvl="0">
                <a:lnSpc>
                  <a:spcPct val="99600"/>
                </a:lnSpc>
              </a:pPr>
              <a:r>
                <a:rPr lang="ja-JP" altLang="en-US" sz="3200" dirty="0">
                  <a:solidFill>
                    <a:srgbClr val="00074E"/>
                  </a:solidFill>
                  <a:latin typeface="Noto Sans JP Black" panose="020B0600070205080204" charset="-128"/>
                  <a:ea typeface="Noto Sans JP Black" panose="020B0600070205080204" charset="-128"/>
                </a:rPr>
                <a:t>②コミュニケーション</a:t>
              </a:r>
              <a:endParaRPr lang="en-US" altLang="ja-JP" sz="3200" i="0" u="none" strike="noStrike" dirty="0">
                <a:solidFill>
                  <a:srgbClr val="00074E"/>
                </a:solidFill>
                <a:latin typeface="Noto Sans JP Black" panose="020B0600070205080204" charset="-128"/>
                <a:ea typeface="Noto Sans JP Black" panose="020B0600070205080204" charset="-128"/>
              </a:endParaRPr>
            </a:p>
            <a:p>
              <a:pPr lvl="0" algn="ctr">
                <a:lnSpc>
                  <a:spcPct val="99600"/>
                </a:lnSpc>
              </a:pPr>
              <a:endParaRPr lang="ja-JP" sz="5501" b="1" i="0" u="none" strike="noStrike" dirty="0">
                <a:solidFill>
                  <a:srgbClr val="00074E"/>
                </a:solidFill>
                <a:latin typeface="Avenir Next LT Pro Demi" panose="020B0704020202020204" pitchFamily="34" charset="0"/>
                <a:ea typeface="Noto Sans JP Black"/>
              </a:endParaRPr>
            </a:p>
          </p:txBody>
        </p:sp>
        <p:sp>
          <p:nvSpPr>
            <p:cNvPr id="20" name="テキスト ボックス 19">
              <a:extLst>
                <a:ext uri="{FF2B5EF4-FFF2-40B4-BE49-F238E27FC236}">
                  <a16:creationId xmlns:a16="http://schemas.microsoft.com/office/drawing/2014/main" id="{1C74904C-C03D-8481-E712-8725C2AC4AC6}"/>
                </a:ext>
              </a:extLst>
            </p:cNvPr>
            <p:cNvSpPr txBox="1"/>
            <p:nvPr/>
          </p:nvSpPr>
          <p:spPr>
            <a:xfrm>
              <a:off x="1363942" y="3122858"/>
              <a:ext cx="9151374" cy="2799036"/>
            </a:xfrm>
            <a:prstGeom prst="rect">
              <a:avLst/>
            </a:prstGeom>
            <a:noFill/>
          </p:spPr>
          <p:txBody>
            <a:bodyPr wrap="square">
              <a:spAutoFit/>
            </a:bodyPr>
            <a:lstStyle/>
            <a:p>
              <a:pPr lvl="0" algn="just">
                <a:lnSpc>
                  <a:spcPct val="124499"/>
                </a:lnSpc>
              </a:pPr>
              <a:r>
                <a:rPr lang="ja-JP" altLang="en-US" sz="3200" b="1" u="sng" dirty="0">
                  <a:latin typeface="Noto Sans JP Medium" panose="020B0600070205080204" charset="-128"/>
                  <a:ea typeface="Noto Sans JP Medium" panose="020B0600070205080204" charset="-128"/>
                </a:rPr>
                <a:t>わからないと言いやすい雰囲気づくり</a:t>
              </a:r>
              <a:endParaRPr lang="en-US" altLang="ja-JP" sz="3200" b="1" u="sng" dirty="0">
                <a:latin typeface="Noto Sans JP Medium" panose="020B0600070205080204" charset="-128"/>
                <a:ea typeface="Noto Sans JP Medium" panose="020B0600070205080204" charset="-128"/>
              </a:endParaRPr>
            </a:p>
            <a:p>
              <a:pPr lvl="0" algn="just">
                <a:lnSpc>
                  <a:spcPct val="124499"/>
                </a:lnSpc>
              </a:pPr>
              <a:endParaRPr lang="en-US" altLang="ja-JP" sz="2400" dirty="0">
                <a:latin typeface="Noto Sans JP Medium" panose="020B0600070205080204" charset="-128"/>
                <a:ea typeface="Noto Sans JP Medium" panose="020B0600070205080204" charset="-128"/>
              </a:endParaRPr>
            </a:p>
            <a:p>
              <a:pPr lvl="0" algn="just">
                <a:lnSpc>
                  <a:spcPct val="124499"/>
                </a:lnSpc>
              </a:pPr>
              <a:r>
                <a:rPr lang="ja-JP" altLang="en-US" sz="3200" dirty="0">
                  <a:latin typeface="Noto Sans JP Medium" panose="020B0600070205080204" charset="-128"/>
                  <a:ea typeface="Noto Sans JP Medium" panose="020B0600070205080204" charset="-128"/>
                </a:rPr>
                <a:t>①定期的に会話をしてリフレッシュ</a:t>
              </a:r>
              <a:endParaRPr lang="en-US" altLang="ja-JP" sz="3200" dirty="0">
                <a:latin typeface="Noto Sans JP Medium" panose="020B0600070205080204" charset="-128"/>
                <a:ea typeface="Noto Sans JP Medium" panose="020B0600070205080204" charset="-128"/>
              </a:endParaRPr>
            </a:p>
            <a:p>
              <a:pPr lvl="0" algn="just">
                <a:lnSpc>
                  <a:spcPct val="124499"/>
                </a:lnSpc>
              </a:pPr>
              <a:r>
                <a:rPr lang="ja-JP" altLang="en-US" sz="3200" dirty="0">
                  <a:latin typeface="Noto Sans JP Medium" panose="020B0600070205080204" charset="-128"/>
                  <a:ea typeface="Noto Sans JP Medium" panose="020B0600070205080204" charset="-128"/>
                </a:rPr>
                <a:t>②１日２回進捗確認</a:t>
              </a:r>
              <a:r>
                <a:rPr lang="en-US" altLang="ja-JP" sz="3200" dirty="0">
                  <a:latin typeface="Noto Sans JP Medium" panose="020B0600070205080204" charset="-128"/>
                  <a:ea typeface="Noto Sans JP Medium" panose="020B0600070205080204" charset="-128"/>
                </a:rPr>
                <a:t>MTG</a:t>
              </a:r>
            </a:p>
            <a:p>
              <a:pPr lvl="0" algn="just">
                <a:lnSpc>
                  <a:spcPct val="124499"/>
                </a:lnSpc>
              </a:pPr>
              <a:endParaRPr lang="en-US" altLang="ja-JP" sz="2400" dirty="0">
                <a:latin typeface="Noto Sans JP Medium" panose="020B0600070205080204" charset="-128"/>
                <a:ea typeface="Noto Sans JP Medium" panose="020B0600070205080204" charset="-128"/>
              </a:endParaRPr>
            </a:p>
          </p:txBody>
        </p:sp>
        <p:pic>
          <p:nvPicPr>
            <p:cNvPr id="21" name="図 20" descr="ノートパソコンで作業をしている人たち&#10;&#10;中程度の精度で自動的に生成された説明">
              <a:extLst>
                <a:ext uri="{FF2B5EF4-FFF2-40B4-BE49-F238E27FC236}">
                  <a16:creationId xmlns:a16="http://schemas.microsoft.com/office/drawing/2014/main" id="{0F3DD245-443E-90B5-9305-FF5647416FE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20901" r="9164"/>
            <a:stretch/>
          </p:blipFill>
          <p:spPr>
            <a:xfrm>
              <a:off x="10096500" y="5872834"/>
              <a:ext cx="7109052" cy="3482151"/>
            </a:xfrm>
            <a:prstGeom prst="rect">
              <a:avLst/>
            </a:prstGeom>
          </p:spPr>
        </p:pic>
        <p:pic>
          <p:nvPicPr>
            <p:cNvPr id="22" name="図 21" descr="ポーズをとる男性たち&#10;&#10;自動的に生成された説明">
              <a:extLst>
                <a:ext uri="{FF2B5EF4-FFF2-40B4-BE49-F238E27FC236}">
                  <a16:creationId xmlns:a16="http://schemas.microsoft.com/office/drawing/2014/main" id="{4EB5B417-494D-C17A-A9C6-C207E658BC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52378" y="1211052"/>
              <a:ext cx="7073244" cy="3978700"/>
            </a:xfrm>
            <a:prstGeom prst="rect">
              <a:avLst/>
            </a:prstGeom>
          </p:spPr>
        </p:pic>
      </p:grpSp>
    </p:spTree>
    <p:extLst>
      <p:ext uri="{BB962C8B-B14F-4D97-AF65-F5344CB8AC3E}">
        <p14:creationId xmlns:p14="http://schemas.microsoft.com/office/powerpoint/2010/main" val="1298643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44000"/>
          </a:xfrm>
          <a:prstGeom prst="rect">
            <a:avLst/>
          </a:prstGeom>
        </p:spPr>
      </p:pic>
      <p:pic>
        <p:nvPicPr>
          <p:cNvPr id="4" name="Picture 4"/>
          <p:cNvPicPr>
            <a:picLocks noChangeAspect="1"/>
          </p:cNvPicPr>
          <p:nvPr/>
        </p:nvPicPr>
        <p:blipFill>
          <a:blip r:embed="rId5"/>
          <a:stretch>
            <a:fillRect/>
          </a:stretch>
        </p:blipFill>
        <p:spPr>
          <a:xfrm>
            <a:off x="7188200" y="3060700"/>
            <a:ext cx="2667000" cy="12700"/>
          </a:xfrm>
          <a:prstGeom prst="rect">
            <a:avLst/>
          </a:prstGeom>
        </p:spPr>
      </p:pic>
      <p:pic>
        <p:nvPicPr>
          <p:cNvPr id="5" name="Picture 5"/>
          <p:cNvPicPr>
            <a:picLocks noChangeAspect="1"/>
          </p:cNvPicPr>
          <p:nvPr/>
        </p:nvPicPr>
        <p:blipFill>
          <a:blip r:embed="rId6"/>
          <a:stretch>
            <a:fillRect/>
          </a:stretch>
        </p:blipFill>
        <p:spPr>
          <a:xfrm>
            <a:off x="1117600" y="419100"/>
            <a:ext cx="2832100" cy="1498600"/>
          </a:xfrm>
          <a:prstGeom prst="rect">
            <a:avLst/>
          </a:prstGeom>
        </p:spPr>
      </p:pic>
      <p:pic>
        <p:nvPicPr>
          <p:cNvPr id="6" name="Picture 6"/>
          <p:cNvPicPr>
            <a:picLocks noChangeAspect="1"/>
          </p:cNvPicPr>
          <p:nvPr/>
        </p:nvPicPr>
        <p:blipFill>
          <a:blip r:embed="rId5"/>
          <a:stretch>
            <a:fillRect/>
          </a:stretch>
        </p:blipFill>
        <p:spPr>
          <a:xfrm>
            <a:off x="10401300" y="6210300"/>
            <a:ext cx="2667000" cy="12700"/>
          </a:xfrm>
          <a:prstGeom prst="rect">
            <a:avLst/>
          </a:prstGeom>
        </p:spPr>
      </p:pic>
      <p:pic>
        <p:nvPicPr>
          <p:cNvPr id="7" name="Picture 7"/>
          <p:cNvPicPr>
            <a:picLocks noChangeAspect="1"/>
          </p:cNvPicPr>
          <p:nvPr/>
        </p:nvPicPr>
        <p:blipFill>
          <a:blip r:embed="rId7"/>
          <a:stretch>
            <a:fillRect/>
          </a:stretch>
        </p:blipFill>
        <p:spPr>
          <a:xfrm>
            <a:off x="16776700" y="8839200"/>
            <a:ext cx="444500" cy="406400"/>
          </a:xfrm>
          <a:prstGeom prst="rect">
            <a:avLst/>
          </a:prstGeom>
        </p:spPr>
      </p:pic>
      <p:pic>
        <p:nvPicPr>
          <p:cNvPr id="8" name="Picture 8"/>
          <p:cNvPicPr>
            <a:picLocks noChangeAspect="1"/>
          </p:cNvPicPr>
          <p:nvPr/>
        </p:nvPicPr>
        <p:blipFill>
          <a:blip r:embed="rId5"/>
          <a:stretch>
            <a:fillRect/>
          </a:stretch>
        </p:blipFill>
        <p:spPr>
          <a:xfrm>
            <a:off x="13614400" y="3060700"/>
            <a:ext cx="2667000" cy="12700"/>
          </a:xfrm>
          <a:prstGeom prst="rect">
            <a:avLst/>
          </a:prstGeom>
        </p:spPr>
      </p:pic>
      <p:pic>
        <p:nvPicPr>
          <p:cNvPr id="9" name="Picture 9"/>
          <p:cNvPicPr>
            <a:picLocks noChangeAspect="1"/>
          </p:cNvPicPr>
          <p:nvPr/>
        </p:nvPicPr>
        <p:blipFill>
          <a:blip r:embed="rId5"/>
          <a:stretch>
            <a:fillRect/>
          </a:stretch>
        </p:blipFill>
        <p:spPr>
          <a:xfrm>
            <a:off x="10401300" y="3060700"/>
            <a:ext cx="2667000" cy="12700"/>
          </a:xfrm>
          <a:prstGeom prst="rect">
            <a:avLst/>
          </a:prstGeom>
        </p:spPr>
      </p:pic>
      <p:pic>
        <p:nvPicPr>
          <p:cNvPr id="10" name="Picture 10"/>
          <p:cNvPicPr>
            <a:picLocks noChangeAspect="1"/>
          </p:cNvPicPr>
          <p:nvPr/>
        </p:nvPicPr>
        <p:blipFill>
          <a:blip r:embed="rId5"/>
          <a:stretch>
            <a:fillRect/>
          </a:stretch>
        </p:blipFill>
        <p:spPr>
          <a:xfrm>
            <a:off x="7188200" y="6210300"/>
            <a:ext cx="2667000" cy="12700"/>
          </a:xfrm>
          <a:prstGeom prst="rect">
            <a:avLst/>
          </a:prstGeom>
        </p:spPr>
      </p:pic>
      <p:pic>
        <p:nvPicPr>
          <p:cNvPr id="11" name="Picture 11"/>
          <p:cNvPicPr>
            <a:picLocks noChangeAspect="1"/>
          </p:cNvPicPr>
          <p:nvPr/>
        </p:nvPicPr>
        <p:blipFill>
          <a:blip r:embed="rId5"/>
          <a:stretch>
            <a:fillRect/>
          </a:stretch>
        </p:blipFill>
        <p:spPr>
          <a:xfrm>
            <a:off x="13614400" y="6210300"/>
            <a:ext cx="2667000" cy="12700"/>
          </a:xfrm>
          <a:prstGeom prst="rect">
            <a:avLst/>
          </a:prstGeom>
        </p:spPr>
      </p:pic>
      <p:sp>
        <p:nvSpPr>
          <p:cNvPr id="12" name="TextBox 12"/>
          <p:cNvSpPr txBox="1"/>
          <p:nvPr/>
        </p:nvSpPr>
        <p:spPr>
          <a:xfrm>
            <a:off x="16040100" y="9474200"/>
            <a:ext cx="1651000" cy="266700"/>
          </a:xfrm>
          <a:prstGeom prst="rect">
            <a:avLst/>
          </a:prstGeom>
        </p:spPr>
        <p:txBody>
          <a:bodyPr lIns="0" tIns="0" rIns="0" bIns="0" rtlCol="0" anchor="ctr"/>
          <a:lstStyle/>
          <a:p>
            <a:pPr lvl="0" algn="r">
              <a:lnSpc>
                <a:spcPct val="107899"/>
              </a:lnSpc>
            </a:pPr>
            <a:r>
              <a:rPr lang="en-US" sz="1500" b="0" i="0" u="none" strike="noStrike" spc="100" dirty="0">
                <a:solidFill>
                  <a:srgbClr val="FFFFFF"/>
                </a:solidFill>
                <a:latin typeface="Pretendard Regular"/>
              </a:rPr>
              <a:t>MIRI COMPANY</a:t>
            </a:r>
          </a:p>
        </p:txBody>
      </p:sp>
      <p:sp>
        <p:nvSpPr>
          <p:cNvPr id="13" name="TextBox 13"/>
          <p:cNvSpPr txBox="1"/>
          <p:nvPr/>
        </p:nvSpPr>
        <p:spPr>
          <a:xfrm>
            <a:off x="8242300" y="2552700"/>
            <a:ext cx="558800" cy="355600"/>
          </a:xfrm>
          <a:prstGeom prst="rect">
            <a:avLst/>
          </a:prstGeom>
        </p:spPr>
        <p:txBody>
          <a:bodyPr lIns="0" tIns="0" rIns="0" bIns="0" rtlCol="0" anchor="ctr"/>
          <a:lstStyle/>
          <a:p>
            <a:pPr lvl="0" algn="ctr">
              <a:lnSpc>
                <a:spcPct val="107899"/>
              </a:lnSpc>
            </a:pPr>
            <a:r>
              <a:rPr lang="en-US" sz="2000" b="0" i="0" u="none" strike="noStrike" dirty="0">
                <a:solidFill>
                  <a:srgbClr val="4A5BA3"/>
                </a:solidFill>
                <a:latin typeface="Pretendard Medium"/>
              </a:rPr>
              <a:t>01</a:t>
            </a:r>
          </a:p>
        </p:txBody>
      </p:sp>
      <p:sp>
        <p:nvSpPr>
          <p:cNvPr id="14" name="TextBox 14"/>
          <p:cNvSpPr txBox="1"/>
          <p:nvPr/>
        </p:nvSpPr>
        <p:spPr>
          <a:xfrm>
            <a:off x="7251700" y="3429000"/>
            <a:ext cx="2540000" cy="406400"/>
          </a:xfrm>
          <a:prstGeom prst="rect">
            <a:avLst/>
          </a:prstGeom>
        </p:spPr>
        <p:txBody>
          <a:bodyPr lIns="0" tIns="0" rIns="0" bIns="0" rtlCol="0" anchor="ctr"/>
          <a:lstStyle/>
          <a:p>
            <a:pPr lvl="0" algn="ctr">
              <a:lnSpc>
                <a:spcPct val="107899"/>
              </a:lnSpc>
            </a:pPr>
            <a:r>
              <a:rPr lang="ja-JP" sz="3200" b="0" i="0" u="none" strike="noStrike" dirty="0">
                <a:solidFill>
                  <a:srgbClr val="00074E"/>
                </a:solidFill>
                <a:ea typeface="Noto Sans JP Black"/>
              </a:rPr>
              <a:t>チーム名</a:t>
            </a:r>
          </a:p>
        </p:txBody>
      </p:sp>
      <p:sp>
        <p:nvSpPr>
          <p:cNvPr id="16" name="TextBox 16"/>
          <p:cNvSpPr txBox="1"/>
          <p:nvPr/>
        </p:nvSpPr>
        <p:spPr>
          <a:xfrm>
            <a:off x="7226300" y="6591300"/>
            <a:ext cx="2603500" cy="406400"/>
          </a:xfrm>
          <a:prstGeom prst="rect">
            <a:avLst/>
          </a:prstGeom>
        </p:spPr>
        <p:txBody>
          <a:bodyPr lIns="0" tIns="0" rIns="0" bIns="0" rtlCol="0" anchor="ctr"/>
          <a:lstStyle/>
          <a:p>
            <a:pPr lvl="0" algn="ctr">
              <a:lnSpc>
                <a:spcPct val="107899"/>
              </a:lnSpc>
            </a:pPr>
            <a:r>
              <a:rPr lang="ja-JP" sz="3200" b="0" i="0" u="none" strike="noStrike" dirty="0">
                <a:solidFill>
                  <a:srgbClr val="00074E"/>
                </a:solidFill>
                <a:ea typeface="Noto Sans JP Black"/>
              </a:rPr>
              <a:t>技術力</a:t>
            </a:r>
          </a:p>
        </p:txBody>
      </p:sp>
      <p:sp>
        <p:nvSpPr>
          <p:cNvPr id="17" name="TextBox 17"/>
          <p:cNvSpPr txBox="1"/>
          <p:nvPr/>
        </p:nvSpPr>
        <p:spPr>
          <a:xfrm>
            <a:off x="8242300" y="5702300"/>
            <a:ext cx="558800" cy="355600"/>
          </a:xfrm>
          <a:prstGeom prst="rect">
            <a:avLst/>
          </a:prstGeom>
        </p:spPr>
        <p:txBody>
          <a:bodyPr lIns="0" tIns="0" rIns="0" bIns="0" rtlCol="0" anchor="ctr"/>
          <a:lstStyle/>
          <a:p>
            <a:pPr lvl="0" algn="ctr">
              <a:lnSpc>
                <a:spcPct val="107899"/>
              </a:lnSpc>
            </a:pPr>
            <a:r>
              <a:rPr lang="en-US" sz="2000" b="0" i="0" u="none" strike="noStrike" dirty="0">
                <a:solidFill>
                  <a:srgbClr val="4A5BA3"/>
                </a:solidFill>
                <a:latin typeface="Pretendard Medium"/>
              </a:rPr>
              <a:t>04</a:t>
            </a:r>
          </a:p>
        </p:txBody>
      </p:sp>
      <p:sp>
        <p:nvSpPr>
          <p:cNvPr id="19" name="TextBox 19"/>
          <p:cNvSpPr txBox="1"/>
          <p:nvPr/>
        </p:nvSpPr>
        <p:spPr>
          <a:xfrm>
            <a:off x="11455400" y="2552700"/>
            <a:ext cx="558800" cy="355600"/>
          </a:xfrm>
          <a:prstGeom prst="rect">
            <a:avLst/>
          </a:prstGeom>
        </p:spPr>
        <p:txBody>
          <a:bodyPr lIns="0" tIns="0" rIns="0" bIns="0" rtlCol="0" anchor="ctr"/>
          <a:lstStyle/>
          <a:p>
            <a:pPr lvl="0" algn="ctr">
              <a:lnSpc>
                <a:spcPct val="107899"/>
              </a:lnSpc>
            </a:pPr>
            <a:r>
              <a:rPr lang="en-US" sz="2000" b="0" i="0" u="none" strike="noStrike" dirty="0">
                <a:solidFill>
                  <a:srgbClr val="4A5BA3"/>
                </a:solidFill>
                <a:latin typeface="Pretendard Medium"/>
              </a:rPr>
              <a:t>02</a:t>
            </a:r>
          </a:p>
        </p:txBody>
      </p:sp>
      <p:sp>
        <p:nvSpPr>
          <p:cNvPr id="20" name="TextBox 20"/>
          <p:cNvSpPr txBox="1"/>
          <p:nvPr/>
        </p:nvSpPr>
        <p:spPr>
          <a:xfrm>
            <a:off x="10642600" y="3429000"/>
            <a:ext cx="2197100" cy="406400"/>
          </a:xfrm>
          <a:prstGeom prst="rect">
            <a:avLst/>
          </a:prstGeom>
        </p:spPr>
        <p:txBody>
          <a:bodyPr lIns="0" tIns="0" rIns="0" bIns="0" rtlCol="0" anchor="ctr"/>
          <a:lstStyle/>
          <a:p>
            <a:pPr lvl="0" algn="ctr">
              <a:lnSpc>
                <a:spcPct val="107899"/>
              </a:lnSpc>
            </a:pPr>
            <a:r>
              <a:rPr lang="ja-JP" sz="3200" b="0" i="0" u="none" strike="noStrike" dirty="0">
                <a:solidFill>
                  <a:srgbClr val="00074E"/>
                </a:solidFill>
                <a:ea typeface="Noto Sans JP Black"/>
              </a:rPr>
              <a:t>開発背景</a:t>
            </a:r>
          </a:p>
        </p:txBody>
      </p:sp>
      <p:sp>
        <p:nvSpPr>
          <p:cNvPr id="22" name="TextBox 22"/>
          <p:cNvSpPr txBox="1"/>
          <p:nvPr/>
        </p:nvSpPr>
        <p:spPr>
          <a:xfrm>
            <a:off x="11455400" y="5702300"/>
            <a:ext cx="558800" cy="355600"/>
          </a:xfrm>
          <a:prstGeom prst="rect">
            <a:avLst/>
          </a:prstGeom>
        </p:spPr>
        <p:txBody>
          <a:bodyPr lIns="0" tIns="0" rIns="0" bIns="0" rtlCol="0" anchor="ctr"/>
          <a:lstStyle/>
          <a:p>
            <a:pPr lvl="0" algn="ctr">
              <a:lnSpc>
                <a:spcPct val="107899"/>
              </a:lnSpc>
            </a:pPr>
            <a:r>
              <a:rPr lang="en-US" sz="2000" b="0" i="0" u="none" strike="noStrike" dirty="0">
                <a:solidFill>
                  <a:srgbClr val="4A5BA3"/>
                </a:solidFill>
                <a:latin typeface="Pretendard Medium"/>
              </a:rPr>
              <a:t>05</a:t>
            </a:r>
          </a:p>
        </p:txBody>
      </p:sp>
      <p:sp>
        <p:nvSpPr>
          <p:cNvPr id="23" name="TextBox 23"/>
          <p:cNvSpPr txBox="1"/>
          <p:nvPr/>
        </p:nvSpPr>
        <p:spPr>
          <a:xfrm>
            <a:off x="10516419" y="6578600"/>
            <a:ext cx="2438400" cy="406400"/>
          </a:xfrm>
          <a:prstGeom prst="rect">
            <a:avLst/>
          </a:prstGeom>
        </p:spPr>
        <p:txBody>
          <a:bodyPr lIns="0" tIns="0" rIns="0" bIns="0" rtlCol="0" anchor="ctr"/>
          <a:lstStyle/>
          <a:p>
            <a:pPr lvl="0" algn="ctr">
              <a:lnSpc>
                <a:spcPct val="107899"/>
              </a:lnSpc>
            </a:pPr>
            <a:r>
              <a:rPr lang="ja-JP" sz="3200" b="0" i="0" u="none" strike="noStrike" dirty="0">
                <a:solidFill>
                  <a:srgbClr val="00074E"/>
                </a:solidFill>
                <a:ea typeface="Noto Sans JP Black"/>
              </a:rPr>
              <a:t>チームワーク</a:t>
            </a:r>
          </a:p>
        </p:txBody>
      </p:sp>
      <p:sp>
        <p:nvSpPr>
          <p:cNvPr id="25" name="TextBox 25"/>
          <p:cNvSpPr txBox="1"/>
          <p:nvPr/>
        </p:nvSpPr>
        <p:spPr>
          <a:xfrm>
            <a:off x="14668500" y="2552700"/>
            <a:ext cx="558800" cy="355600"/>
          </a:xfrm>
          <a:prstGeom prst="rect">
            <a:avLst/>
          </a:prstGeom>
        </p:spPr>
        <p:txBody>
          <a:bodyPr lIns="0" tIns="0" rIns="0" bIns="0" rtlCol="0" anchor="ctr"/>
          <a:lstStyle/>
          <a:p>
            <a:pPr lvl="0" algn="ctr">
              <a:lnSpc>
                <a:spcPct val="107899"/>
              </a:lnSpc>
            </a:pPr>
            <a:r>
              <a:rPr lang="en-US" sz="2000" b="0" i="0" u="none" strike="noStrike" dirty="0">
                <a:solidFill>
                  <a:srgbClr val="4A5BA3"/>
                </a:solidFill>
                <a:latin typeface="Pretendard Medium"/>
              </a:rPr>
              <a:t>03</a:t>
            </a:r>
          </a:p>
        </p:txBody>
      </p:sp>
      <p:sp>
        <p:nvSpPr>
          <p:cNvPr id="26" name="TextBox 26"/>
          <p:cNvSpPr txBox="1"/>
          <p:nvPr/>
        </p:nvSpPr>
        <p:spPr>
          <a:xfrm>
            <a:off x="13855700" y="3429000"/>
            <a:ext cx="2197100" cy="406400"/>
          </a:xfrm>
          <a:prstGeom prst="rect">
            <a:avLst/>
          </a:prstGeom>
        </p:spPr>
        <p:txBody>
          <a:bodyPr lIns="0" tIns="0" rIns="0" bIns="0" rtlCol="0" anchor="ctr"/>
          <a:lstStyle/>
          <a:p>
            <a:pPr lvl="0" algn="ctr">
              <a:lnSpc>
                <a:spcPct val="107899"/>
              </a:lnSpc>
            </a:pPr>
            <a:r>
              <a:rPr lang="ja-JP" sz="3200" b="0" i="0" u="none" strike="noStrike" dirty="0">
                <a:solidFill>
                  <a:srgbClr val="00074E"/>
                </a:solidFill>
                <a:ea typeface="Noto Sans JP Black"/>
              </a:rPr>
              <a:t>アプリ紹介</a:t>
            </a:r>
          </a:p>
        </p:txBody>
      </p:sp>
      <p:sp>
        <p:nvSpPr>
          <p:cNvPr id="28" name="TextBox 28"/>
          <p:cNvSpPr txBox="1"/>
          <p:nvPr/>
        </p:nvSpPr>
        <p:spPr>
          <a:xfrm>
            <a:off x="14668500" y="5702300"/>
            <a:ext cx="558800" cy="355600"/>
          </a:xfrm>
          <a:prstGeom prst="rect">
            <a:avLst/>
          </a:prstGeom>
        </p:spPr>
        <p:txBody>
          <a:bodyPr lIns="0" tIns="0" rIns="0" bIns="0" rtlCol="0" anchor="ctr"/>
          <a:lstStyle/>
          <a:p>
            <a:pPr lvl="0" algn="ctr">
              <a:lnSpc>
                <a:spcPct val="107899"/>
              </a:lnSpc>
            </a:pPr>
            <a:r>
              <a:rPr lang="en-US" sz="2000" b="0" i="0" u="none" strike="noStrike" dirty="0">
                <a:solidFill>
                  <a:srgbClr val="4A5BA3"/>
                </a:solidFill>
                <a:latin typeface="Pretendard Medium"/>
              </a:rPr>
              <a:t>06</a:t>
            </a:r>
          </a:p>
        </p:txBody>
      </p:sp>
      <p:sp>
        <p:nvSpPr>
          <p:cNvPr id="29" name="TextBox 29"/>
          <p:cNvSpPr txBox="1"/>
          <p:nvPr/>
        </p:nvSpPr>
        <p:spPr>
          <a:xfrm>
            <a:off x="13855700" y="6591300"/>
            <a:ext cx="2197100" cy="406400"/>
          </a:xfrm>
          <a:prstGeom prst="rect">
            <a:avLst/>
          </a:prstGeom>
        </p:spPr>
        <p:txBody>
          <a:bodyPr lIns="0" tIns="0" rIns="0" bIns="0" rtlCol="0" anchor="ctr"/>
          <a:lstStyle/>
          <a:p>
            <a:pPr lvl="0" algn="ctr">
              <a:lnSpc>
                <a:spcPct val="107899"/>
              </a:lnSpc>
            </a:pPr>
            <a:r>
              <a:rPr lang="ja-JP" sz="3200" b="0" i="0" u="none" strike="noStrike" dirty="0">
                <a:solidFill>
                  <a:srgbClr val="00074E"/>
                </a:solidFill>
                <a:ea typeface="Noto Sans JP Black"/>
              </a:rPr>
              <a:t>個人成果</a:t>
            </a:r>
          </a:p>
        </p:txBody>
      </p:sp>
      <p:sp>
        <p:nvSpPr>
          <p:cNvPr id="31" name="TextBox 31"/>
          <p:cNvSpPr txBox="1"/>
          <p:nvPr/>
        </p:nvSpPr>
        <p:spPr>
          <a:xfrm>
            <a:off x="1460500" y="4584700"/>
            <a:ext cx="4724400" cy="1066800"/>
          </a:xfrm>
          <a:prstGeom prst="rect">
            <a:avLst/>
          </a:prstGeom>
        </p:spPr>
        <p:txBody>
          <a:bodyPr lIns="0" tIns="0" rIns="0" bIns="0" rtlCol="0" anchor="ctr"/>
          <a:lstStyle/>
          <a:p>
            <a:pPr lvl="0" algn="ctr">
              <a:lnSpc>
                <a:spcPct val="99600"/>
              </a:lnSpc>
            </a:pPr>
            <a:r>
              <a:rPr lang="en-US" sz="6000" b="0" i="0" u="none" strike="noStrike" dirty="0">
                <a:solidFill>
                  <a:srgbClr val="00074E"/>
                </a:solidFill>
                <a:latin typeface="Pretendard SemiBold"/>
              </a:rPr>
              <a:t>CONTENTS</a:t>
            </a:r>
          </a:p>
        </p:txBody>
      </p:sp>
      <p:sp>
        <p:nvSpPr>
          <p:cNvPr id="32" name="TextBox 32"/>
          <p:cNvSpPr txBox="1"/>
          <p:nvPr/>
        </p:nvSpPr>
        <p:spPr>
          <a:xfrm>
            <a:off x="139954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BUSINESS</a:t>
            </a:r>
          </a:p>
          <a:p>
            <a:pPr lvl="0" algn="ctr">
              <a:lnSpc>
                <a:spcPct val="107899"/>
              </a:lnSpc>
            </a:pPr>
            <a:r>
              <a:rPr lang="en-US" sz="1900" b="0" i="0" u="none" strike="noStrike" spc="100" dirty="0">
                <a:solidFill>
                  <a:srgbClr val="FFFFFF"/>
                </a:solidFill>
                <a:latin typeface="Pretendard Medium"/>
              </a:rPr>
              <a:t>PRESENTATION</a:t>
            </a:r>
          </a:p>
        </p:txBody>
      </p:sp>
      <p:sp>
        <p:nvSpPr>
          <p:cNvPr id="33" name="TextBox 33"/>
          <p:cNvSpPr txBox="1"/>
          <p:nvPr/>
        </p:nvSpPr>
        <p:spPr>
          <a:xfrm>
            <a:off x="1511300" y="774700"/>
            <a:ext cx="2044700" cy="647700"/>
          </a:xfrm>
          <a:prstGeom prst="rect">
            <a:avLst/>
          </a:prstGeom>
        </p:spPr>
        <p:txBody>
          <a:bodyPr lIns="0" tIns="0" rIns="0" bIns="0" rtlCol="0" anchor="ctr"/>
          <a:lstStyle/>
          <a:p>
            <a:pPr lvl="0" algn="ctr">
              <a:lnSpc>
                <a:spcPct val="107899"/>
              </a:lnSpc>
            </a:pPr>
            <a:endParaRPr lang="en-US" sz="1900" b="0" i="0" u="none" strike="noStrike" spc="100" dirty="0">
              <a:solidFill>
                <a:srgbClr val="FFFFFF"/>
              </a:solidFill>
              <a:latin typeface="Pretendar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15950" y="5334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spc="100" dirty="0">
                <a:solidFill>
                  <a:srgbClr val="FFFFFF"/>
                </a:solidFill>
                <a:latin typeface="Pretendard Medium"/>
              </a:rPr>
              <a:t>6</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5" name="TextBox 24">
            <a:extLst>
              <a:ext uri="{FF2B5EF4-FFF2-40B4-BE49-F238E27FC236}">
                <a16:creationId xmlns:a16="http://schemas.microsoft.com/office/drawing/2014/main" id="{44A4F856-1E05-AC57-DF9D-2B752C0CCF6D}"/>
              </a:ext>
            </a:extLst>
          </p:cNvPr>
          <p:cNvSpPr txBox="1"/>
          <p:nvPr/>
        </p:nvSpPr>
        <p:spPr>
          <a:xfrm>
            <a:off x="7701116" y="2209800"/>
            <a:ext cx="8000999" cy="596900"/>
          </a:xfrm>
          <a:prstGeom prst="rect">
            <a:avLst/>
          </a:prstGeom>
        </p:spPr>
        <p:txBody>
          <a:bodyPr lIns="0" tIns="0" rIns="0" bIns="0" rtlCol="0" anchor="ctr"/>
          <a:lstStyle/>
          <a:p>
            <a:pPr>
              <a:lnSpc>
                <a:spcPct val="116199"/>
              </a:lnSpc>
            </a:pPr>
            <a:endParaRPr kumimoji="1" lang="en-US" altLang="ja-JP" sz="3200" dirty="0">
              <a:solidFill>
                <a:srgbClr val="002060"/>
              </a:solidFill>
              <a:latin typeface="Noto Sans JP Black" panose="020B0600070205080204" charset="-128"/>
              <a:ea typeface="Noto Sans JP Black" panose="020B0600070205080204" charset="-128"/>
            </a:endParaRPr>
          </a:p>
        </p:txBody>
      </p:sp>
      <p:sp>
        <p:nvSpPr>
          <p:cNvPr id="6" name="TextBox 15">
            <a:extLst>
              <a:ext uri="{FF2B5EF4-FFF2-40B4-BE49-F238E27FC236}">
                <a16:creationId xmlns:a16="http://schemas.microsoft.com/office/drawing/2014/main" id="{073C26D4-E7A2-1B73-0BA0-514516A1124F}"/>
              </a:ext>
            </a:extLst>
          </p:cNvPr>
          <p:cNvSpPr txBox="1"/>
          <p:nvPr/>
        </p:nvSpPr>
        <p:spPr>
          <a:xfrm>
            <a:off x="7952914" y="3838473"/>
            <a:ext cx="3557740" cy="1892300"/>
          </a:xfrm>
          <a:prstGeom prst="rect">
            <a:avLst/>
          </a:prstGeom>
        </p:spPr>
        <p:txBody>
          <a:bodyPr lIns="0" tIns="0" rIns="0" bIns="0" rtlCol="0" anchor="ctr"/>
          <a:lstStyle/>
          <a:p>
            <a:pPr lvl="0" algn="l">
              <a:lnSpc>
                <a:spcPct val="107899"/>
              </a:lnSpc>
            </a:pPr>
            <a:r>
              <a:rPr lang="ja-JP" altLang="en-US" sz="6600" dirty="0">
                <a:solidFill>
                  <a:srgbClr val="00074E"/>
                </a:solidFill>
                <a:ea typeface="Noto Sans JP Black"/>
              </a:rPr>
              <a:t>個人成果</a:t>
            </a:r>
            <a:endParaRPr lang="en-US" sz="6600" b="0" i="0" u="none" strike="noStrike" dirty="0">
              <a:solidFill>
                <a:srgbClr val="00074E"/>
              </a:solidFill>
              <a:ea typeface="Noto Sans JP Black"/>
            </a:endParaRPr>
          </a:p>
        </p:txBody>
      </p:sp>
      <p:sp>
        <p:nvSpPr>
          <p:cNvPr id="7" name="TextBox 15">
            <a:extLst>
              <a:ext uri="{FF2B5EF4-FFF2-40B4-BE49-F238E27FC236}">
                <a16:creationId xmlns:a16="http://schemas.microsoft.com/office/drawing/2014/main" id="{9E51029A-8A2D-DD3F-77B8-9E9001C46353}"/>
              </a:ext>
            </a:extLst>
          </p:cNvPr>
          <p:cNvSpPr txBox="1"/>
          <p:nvPr/>
        </p:nvSpPr>
        <p:spPr>
          <a:xfrm>
            <a:off x="10063315" y="4544756"/>
            <a:ext cx="5638800" cy="1479550"/>
          </a:xfrm>
          <a:prstGeom prst="rect">
            <a:avLst/>
          </a:prstGeom>
        </p:spPr>
        <p:txBody>
          <a:bodyPr lIns="0" tIns="0" rIns="0" bIns="0" rtlCol="0" anchor="ctr"/>
          <a:lstStyle/>
          <a:p>
            <a:pPr lvl="0" algn="l">
              <a:lnSpc>
                <a:spcPct val="107899"/>
              </a:lnSpc>
            </a:pPr>
            <a:endParaRPr lang="en-US" sz="6600" b="0" i="0" u="none" strike="noStrike" dirty="0">
              <a:solidFill>
                <a:srgbClr val="00074E"/>
              </a:solidFill>
              <a:ea typeface="Noto Sans JP Black"/>
            </a:endParaRPr>
          </a:p>
        </p:txBody>
      </p:sp>
      <p:pic>
        <p:nvPicPr>
          <p:cNvPr id="8" name="Picture 13">
            <a:extLst>
              <a:ext uri="{FF2B5EF4-FFF2-40B4-BE49-F238E27FC236}">
                <a16:creationId xmlns:a16="http://schemas.microsoft.com/office/drawing/2014/main" id="{AC0BB6E6-D5E7-6215-3435-24EE47396ED3}"/>
              </a:ext>
            </a:extLst>
          </p:cNvPr>
          <p:cNvPicPr>
            <a:picLocks noChangeAspect="1"/>
          </p:cNvPicPr>
          <p:nvPr/>
        </p:nvPicPr>
        <p:blipFill>
          <a:blip r:embed="rId6"/>
          <a:stretch>
            <a:fillRect/>
          </a:stretch>
        </p:blipFill>
        <p:spPr>
          <a:xfrm>
            <a:off x="11500411" y="4298950"/>
            <a:ext cx="812800" cy="812800"/>
          </a:xfrm>
          <a:prstGeom prst="rect">
            <a:avLst/>
          </a:prstGeom>
        </p:spPr>
      </p:pic>
      <p:pic>
        <p:nvPicPr>
          <p:cNvPr id="10" name="Picture 10">
            <a:extLst>
              <a:ext uri="{FF2B5EF4-FFF2-40B4-BE49-F238E27FC236}">
                <a16:creationId xmlns:a16="http://schemas.microsoft.com/office/drawing/2014/main" id="{5049300A-D2AC-D409-FAEE-8B01D552667A}"/>
              </a:ext>
            </a:extLst>
          </p:cNvPr>
          <p:cNvPicPr>
            <a:picLocks noChangeAspect="1"/>
          </p:cNvPicPr>
          <p:nvPr/>
        </p:nvPicPr>
        <p:blipFill>
          <a:blip r:embed="rId7"/>
          <a:stretch>
            <a:fillRect/>
          </a:stretch>
        </p:blipFill>
        <p:spPr>
          <a:xfrm>
            <a:off x="6825789" y="4330700"/>
            <a:ext cx="812800" cy="812800"/>
          </a:xfrm>
          <a:prstGeom prst="rect">
            <a:avLst/>
          </a:prstGeom>
        </p:spPr>
      </p:pic>
    </p:spTree>
    <p:extLst>
      <p:ext uri="{BB962C8B-B14F-4D97-AF65-F5344CB8AC3E}">
        <p14:creationId xmlns:p14="http://schemas.microsoft.com/office/powerpoint/2010/main" val="2522644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459658"/>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pic>
        <p:nvPicPr>
          <p:cNvPr id="9" name="Picture 9"/>
          <p:cNvPicPr>
            <a:picLocks noChangeAspect="1"/>
          </p:cNvPicPr>
          <p:nvPr/>
        </p:nvPicPr>
        <p:blipFill>
          <a:blip r:embed="rId6"/>
          <a:stretch>
            <a:fillRect/>
          </a:stretch>
        </p:blipFill>
        <p:spPr>
          <a:xfrm>
            <a:off x="622300" y="5143500"/>
            <a:ext cx="17043400" cy="12700"/>
          </a:xfrm>
          <a:prstGeom prst="rect">
            <a:avLst/>
          </a:prstGeom>
        </p:spPr>
      </p:pic>
      <p:pic>
        <p:nvPicPr>
          <p:cNvPr id="10" name="Picture 10"/>
          <p:cNvPicPr>
            <a:picLocks noChangeAspect="1"/>
          </p:cNvPicPr>
          <p:nvPr/>
        </p:nvPicPr>
        <p:blipFill>
          <a:blip r:embed="rId7"/>
          <a:stretch>
            <a:fillRect/>
          </a:stretch>
        </p:blipFill>
        <p:spPr>
          <a:xfrm>
            <a:off x="6794500" y="1926303"/>
            <a:ext cx="812800" cy="812800"/>
          </a:xfrm>
          <a:prstGeom prst="rect">
            <a:avLst/>
          </a:prstGeom>
        </p:spPr>
      </p:pic>
      <p:pic>
        <p:nvPicPr>
          <p:cNvPr id="11" name="Picture 11"/>
          <p:cNvPicPr>
            <a:picLocks noChangeAspect="1"/>
          </p:cNvPicPr>
          <p:nvPr/>
        </p:nvPicPr>
        <p:blipFill>
          <a:blip r:embed="rId8"/>
          <a:stretch>
            <a:fillRect/>
          </a:stretch>
        </p:blipFill>
        <p:spPr>
          <a:xfrm>
            <a:off x="14566900" y="7772400"/>
            <a:ext cx="812800" cy="812800"/>
          </a:xfrm>
          <a:prstGeom prst="rect">
            <a:avLst/>
          </a:prstGeom>
        </p:spPr>
      </p:pic>
      <p:pic>
        <p:nvPicPr>
          <p:cNvPr id="13" name="Picture 13"/>
          <p:cNvPicPr>
            <a:picLocks noChangeAspect="1"/>
          </p:cNvPicPr>
          <p:nvPr/>
        </p:nvPicPr>
        <p:blipFill>
          <a:blip r:embed="rId9"/>
          <a:stretch>
            <a:fillRect/>
          </a:stretch>
        </p:blipFill>
        <p:spPr>
          <a:xfrm>
            <a:off x="10628056" y="1828800"/>
            <a:ext cx="812800" cy="812800"/>
          </a:xfrm>
          <a:prstGeom prst="rect">
            <a:avLst/>
          </a:prstGeom>
        </p:spPr>
      </p:pic>
      <p:sp>
        <p:nvSpPr>
          <p:cNvPr id="14" name="TextBox 14"/>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06</a:t>
            </a:r>
          </a:p>
        </p:txBody>
      </p:sp>
      <p:sp>
        <p:nvSpPr>
          <p:cNvPr id="18" name="TextBox 18"/>
          <p:cNvSpPr txBox="1"/>
          <p:nvPr/>
        </p:nvSpPr>
        <p:spPr>
          <a:xfrm>
            <a:off x="14389100" y="4457700"/>
            <a:ext cx="1168400" cy="317500"/>
          </a:xfrm>
          <a:prstGeom prst="rect">
            <a:avLst/>
          </a:prstGeom>
        </p:spPr>
        <p:txBody>
          <a:bodyPr lIns="0" tIns="0" rIns="0" bIns="0" rtlCol="0" anchor="ctr"/>
          <a:lstStyle/>
          <a:p>
            <a:pPr lvl="0" algn="ctr">
              <a:lnSpc>
                <a:spcPct val="99600"/>
              </a:lnSpc>
            </a:pPr>
            <a:r>
              <a:rPr lang="en-US" sz="1800" b="0" i="0" u="none" strike="noStrike" dirty="0">
                <a:solidFill>
                  <a:srgbClr val="FFFFFF"/>
                </a:solidFill>
                <a:latin typeface="Pretendard Medium"/>
              </a:rPr>
              <a:t>Step 4</a:t>
            </a:r>
          </a:p>
        </p:txBody>
      </p:sp>
      <p:sp>
        <p:nvSpPr>
          <p:cNvPr id="23" name="TextBox 23"/>
          <p:cNvSpPr txBox="1"/>
          <p:nvPr/>
        </p:nvSpPr>
        <p:spPr>
          <a:xfrm>
            <a:off x="13398500" y="6337300"/>
            <a:ext cx="3149600" cy="1003300"/>
          </a:xfrm>
          <a:prstGeom prst="rect">
            <a:avLst/>
          </a:prstGeom>
        </p:spPr>
        <p:txBody>
          <a:bodyPr lIns="0" tIns="0" rIns="0" bIns="0" rtlCol="0" anchor="ctr"/>
          <a:lstStyle/>
          <a:p>
            <a:pPr lvl="0" algn="ctr">
              <a:lnSpc>
                <a:spcPct val="124499"/>
              </a:lnSpc>
            </a:pPr>
            <a:r>
              <a:rPr lang="ja-JP" sz="1800" b="0" i="0" u="none" strike="noStrike">
                <a:solidFill>
                  <a:srgbClr val="FFFFFF"/>
                </a:solidFill>
                <a:ea typeface="Noto Sans JP Medium"/>
              </a:rPr>
              <a:t>テーマの詳細を簡単に</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p:txBody>
      </p:sp>
      <p:sp>
        <p:nvSpPr>
          <p:cNvPr id="26" name="TextBox 26"/>
          <p:cNvSpPr txBox="1"/>
          <p:nvPr/>
        </p:nvSpPr>
        <p:spPr>
          <a:xfrm>
            <a:off x="13487400" y="5562600"/>
            <a:ext cx="2971800" cy="393700"/>
          </a:xfrm>
          <a:prstGeom prst="rect">
            <a:avLst/>
          </a:prstGeom>
        </p:spPr>
        <p:txBody>
          <a:bodyPr lIns="0" tIns="0" rIns="0" bIns="0" rtlCol="0" anchor="ctr"/>
          <a:lstStyle/>
          <a:p>
            <a:pPr lvl="0" algn="ctr">
              <a:lnSpc>
                <a:spcPct val="99600"/>
              </a:lnSpc>
            </a:pPr>
            <a:r>
              <a:rPr lang="ja-JP" sz="2200" b="0" i="0" u="none" strike="noStrike">
                <a:solidFill>
                  <a:srgbClr val="FFFFFF"/>
                </a:solidFill>
                <a:ea typeface="Noto Sans JP Black"/>
              </a:rPr>
              <a:t>プロセスキーワード</a:t>
            </a:r>
            <a:r>
              <a:rPr lang="en-US" sz="2200" b="0" i="0" u="none" strike="noStrike" dirty="0">
                <a:solidFill>
                  <a:srgbClr val="FFFFFF"/>
                </a:solidFill>
                <a:latin typeface="Noto Sans JP Black"/>
              </a:rPr>
              <a:t> D</a:t>
            </a:r>
          </a:p>
        </p:txBody>
      </p:sp>
      <p:sp>
        <p:nvSpPr>
          <p:cNvPr id="27" name="TextBox 27"/>
          <p:cNvSpPr txBox="1"/>
          <p:nvPr/>
        </p:nvSpPr>
        <p:spPr>
          <a:xfrm>
            <a:off x="4406900" y="1828800"/>
            <a:ext cx="9474200" cy="977900"/>
          </a:xfrm>
          <a:prstGeom prst="rect">
            <a:avLst/>
          </a:prstGeom>
        </p:spPr>
        <p:txBody>
          <a:bodyPr lIns="0" tIns="0" rIns="0" bIns="0" rtlCol="0" anchor="ctr"/>
          <a:lstStyle/>
          <a:p>
            <a:pPr lvl="0" algn="ctr">
              <a:lnSpc>
                <a:spcPct val="99600"/>
              </a:lnSpc>
            </a:pPr>
            <a:r>
              <a:rPr lang="ja-JP" altLang="en-US" sz="5500" b="0" i="0" u="none" strike="noStrike" dirty="0">
                <a:solidFill>
                  <a:srgbClr val="00074E"/>
                </a:solidFill>
                <a:ea typeface="Noto Sans JP Black"/>
              </a:rPr>
              <a:t>個人成果</a:t>
            </a:r>
            <a:endParaRPr lang="ja-JP" sz="5500" b="0" i="0" u="none" strike="noStrike" dirty="0">
              <a:solidFill>
                <a:srgbClr val="00074E"/>
              </a:solidFill>
              <a:ea typeface="Noto Sans JP Black"/>
            </a:endParaRPr>
          </a:p>
        </p:txBody>
      </p:sp>
      <p:sp>
        <p:nvSpPr>
          <p:cNvPr id="28" name="TextBox 15">
            <a:extLst>
              <a:ext uri="{FF2B5EF4-FFF2-40B4-BE49-F238E27FC236}">
                <a16:creationId xmlns:a16="http://schemas.microsoft.com/office/drawing/2014/main" id="{FC983051-6056-B3D9-749C-E8E9AE881D77}"/>
              </a:ext>
            </a:extLst>
          </p:cNvPr>
          <p:cNvSpPr txBox="1"/>
          <p:nvPr/>
        </p:nvSpPr>
        <p:spPr>
          <a:xfrm>
            <a:off x="2723126" y="3436236"/>
            <a:ext cx="4127500" cy="355600"/>
          </a:xfrm>
          <a:prstGeom prst="rect">
            <a:avLst/>
          </a:prstGeom>
        </p:spPr>
        <p:txBody>
          <a:bodyPr lIns="0" tIns="0" rIns="0" bIns="0" rtlCol="0" anchor="ctr"/>
          <a:lstStyle/>
          <a:p>
            <a:pPr lvl="0" algn="l">
              <a:lnSpc>
                <a:spcPct val="116199"/>
              </a:lnSpc>
            </a:pPr>
            <a:r>
              <a:rPr lang="ja-JP" altLang="en-US" sz="3200" b="0" i="0" u="none" strike="noStrike" dirty="0">
                <a:ea typeface="Noto Sans JP Black"/>
              </a:rPr>
              <a:t>藤土</a:t>
            </a:r>
            <a:endParaRPr lang="en-US" sz="3200" b="0" i="0" u="none" strike="noStrike" dirty="0">
              <a:ea typeface="Noto Sans JP Black"/>
            </a:endParaRPr>
          </a:p>
        </p:txBody>
      </p:sp>
      <p:sp>
        <p:nvSpPr>
          <p:cNvPr id="29" name="TextBox 15">
            <a:extLst>
              <a:ext uri="{FF2B5EF4-FFF2-40B4-BE49-F238E27FC236}">
                <a16:creationId xmlns:a16="http://schemas.microsoft.com/office/drawing/2014/main" id="{9A28F9CA-F0D5-6A6B-2E1A-9C4FDCFFD794}"/>
              </a:ext>
            </a:extLst>
          </p:cNvPr>
          <p:cNvSpPr txBox="1"/>
          <p:nvPr/>
        </p:nvSpPr>
        <p:spPr>
          <a:xfrm>
            <a:off x="2637913" y="4279900"/>
            <a:ext cx="4127500" cy="355600"/>
          </a:xfrm>
          <a:prstGeom prst="rect">
            <a:avLst/>
          </a:prstGeom>
        </p:spPr>
        <p:txBody>
          <a:bodyPr lIns="0" tIns="0" rIns="0" bIns="0" rtlCol="0" anchor="ctr"/>
          <a:lstStyle/>
          <a:p>
            <a:pPr lvl="0" algn="l">
              <a:lnSpc>
                <a:spcPct val="116199"/>
              </a:lnSpc>
            </a:pPr>
            <a:r>
              <a:rPr lang="ja-JP" altLang="en-US" sz="2800" b="0" i="0" u="sng" strike="noStrike" dirty="0">
                <a:solidFill>
                  <a:srgbClr val="ED254E"/>
                </a:solidFill>
                <a:ea typeface="Noto Sans JP Black"/>
              </a:rPr>
              <a:t>リーダー</a:t>
            </a:r>
            <a:r>
              <a:rPr lang="ja-JP" altLang="en-US" sz="2800" b="0" i="0" u="sng" strike="noStrike" dirty="0">
                <a:ea typeface="Noto Sans JP Black"/>
              </a:rPr>
              <a:t>として</a:t>
            </a:r>
            <a:endParaRPr lang="en-US" sz="2800" b="0" i="0" u="sng" strike="noStrike" dirty="0">
              <a:ea typeface="Noto Sans JP Black"/>
            </a:endParaRPr>
          </a:p>
        </p:txBody>
      </p:sp>
      <p:sp>
        <p:nvSpPr>
          <p:cNvPr id="30" name="TextBox 15">
            <a:extLst>
              <a:ext uri="{FF2B5EF4-FFF2-40B4-BE49-F238E27FC236}">
                <a16:creationId xmlns:a16="http://schemas.microsoft.com/office/drawing/2014/main" id="{B4F72AF7-7CF3-6FCD-9F82-A1CE437B52FE}"/>
              </a:ext>
            </a:extLst>
          </p:cNvPr>
          <p:cNvSpPr txBox="1"/>
          <p:nvPr/>
        </p:nvSpPr>
        <p:spPr>
          <a:xfrm>
            <a:off x="2637913" y="6957949"/>
            <a:ext cx="4127500" cy="355600"/>
          </a:xfrm>
          <a:prstGeom prst="rect">
            <a:avLst/>
          </a:prstGeom>
        </p:spPr>
        <p:txBody>
          <a:bodyPr lIns="0" tIns="0" rIns="0" bIns="0" rtlCol="0" anchor="ctr"/>
          <a:lstStyle/>
          <a:p>
            <a:pPr lvl="0" algn="l">
              <a:lnSpc>
                <a:spcPct val="116199"/>
              </a:lnSpc>
            </a:pPr>
            <a:r>
              <a:rPr lang="ja-JP" altLang="en-US" sz="2800" b="0" i="0" u="sng" strike="noStrike" dirty="0">
                <a:ea typeface="Noto Sans JP Black"/>
              </a:rPr>
              <a:t>研修を終えて</a:t>
            </a:r>
            <a:endParaRPr lang="en-US" sz="2800" b="0" i="0" u="sng" strike="noStrike" dirty="0">
              <a:ea typeface="Noto Sans JP Black"/>
            </a:endParaRPr>
          </a:p>
        </p:txBody>
      </p:sp>
      <p:sp>
        <p:nvSpPr>
          <p:cNvPr id="32" name="テキスト ボックス 31">
            <a:extLst>
              <a:ext uri="{FF2B5EF4-FFF2-40B4-BE49-F238E27FC236}">
                <a16:creationId xmlns:a16="http://schemas.microsoft.com/office/drawing/2014/main" id="{631C3B2C-DC2C-DED3-251D-511C8883C747}"/>
              </a:ext>
            </a:extLst>
          </p:cNvPr>
          <p:cNvSpPr txBox="1"/>
          <p:nvPr/>
        </p:nvSpPr>
        <p:spPr>
          <a:xfrm>
            <a:off x="2516444" y="4816651"/>
            <a:ext cx="11364656" cy="1883080"/>
          </a:xfrm>
          <a:prstGeom prst="rect">
            <a:avLst/>
          </a:prstGeom>
          <a:noFill/>
        </p:spPr>
        <p:txBody>
          <a:bodyPr wrap="square">
            <a:spAutoFit/>
          </a:bodyPr>
          <a:lstStyle/>
          <a:p>
            <a:pPr>
              <a:lnSpc>
                <a:spcPct val="124499"/>
              </a:lnSpc>
            </a:pP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チームメンバー全員が発言できる環境づくり</a:t>
            </a:r>
            <a:endPar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endParaRPr>
          </a:p>
          <a:p>
            <a:pPr>
              <a:lnSpc>
                <a:spcPct val="124499"/>
              </a:lnSpc>
            </a:pPr>
            <a:r>
              <a:rPr lang="en-US" altLang="ja-JP" sz="2400" dirty="0">
                <a:solidFill>
                  <a:srgbClr val="1D1C1D"/>
                </a:solidFill>
                <a:highlight>
                  <a:srgbClr val="F8F8F8"/>
                </a:highlight>
                <a:latin typeface="Noto Sans JP Medium" panose="020B0600070205080204" charset="-128"/>
                <a:ea typeface="Noto Sans JP Medium" panose="020B0600070205080204" charset="-128"/>
              </a:rPr>
              <a:t>	</a:t>
            </a:r>
            <a:r>
              <a:rPr lang="ja-JP" altLang="en-US" sz="2400" dirty="0">
                <a:solidFill>
                  <a:srgbClr val="1D1C1D"/>
                </a:solidFill>
                <a:highlight>
                  <a:srgbClr val="F8F8F8"/>
                </a:highlight>
                <a:latin typeface="Noto Sans JP Medium" panose="020B0600070205080204" charset="-128"/>
                <a:ea typeface="Noto Sans JP Medium" panose="020B0600070205080204" charset="-128"/>
              </a:rPr>
              <a:t>・</a:t>
            </a: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会話を発生させるため、細かく役割分担設定</a:t>
            </a:r>
            <a:br>
              <a:rPr lang="ja-JP" altLang="en-US" sz="2400" dirty="0">
                <a:latin typeface="Noto Sans JP Medium" panose="020B0600070205080204" charset="-128"/>
                <a:ea typeface="Noto Sans JP Medium" panose="020B0600070205080204" charset="-128"/>
              </a:rPr>
            </a:br>
            <a:r>
              <a:rPr lang="en-US" altLang="ja-JP" sz="2400" dirty="0">
                <a:latin typeface="Noto Sans JP Medium" panose="020B0600070205080204" charset="-128"/>
                <a:ea typeface="Noto Sans JP Medium" panose="020B0600070205080204" charset="-128"/>
              </a:rPr>
              <a:t>	</a:t>
            </a:r>
            <a:r>
              <a:rPr lang="ja-JP" altLang="en-US" sz="2400" dirty="0">
                <a:solidFill>
                  <a:srgbClr val="1D1C1D"/>
                </a:solidFill>
                <a:highlight>
                  <a:srgbClr val="F8F8F8"/>
                </a:highlight>
                <a:latin typeface="Noto Sans JP Medium" panose="020B0600070205080204" charset="-128"/>
                <a:ea typeface="Noto Sans JP Medium" panose="020B0600070205080204" charset="-128"/>
              </a:rPr>
              <a:t>・</a:t>
            </a: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ペアワークの導入</a:t>
            </a:r>
            <a:endPar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endParaRPr>
          </a:p>
          <a:p>
            <a:pPr>
              <a:lnSpc>
                <a:spcPct val="124499"/>
              </a:lnSpc>
            </a:pPr>
            <a:r>
              <a:rPr lang="ja-JP" altLang="en-US" sz="2400" dirty="0">
                <a:solidFill>
                  <a:srgbClr val="1D1C1D"/>
                </a:solidFill>
                <a:highlight>
                  <a:srgbClr val="F8F8F8"/>
                </a:highlight>
                <a:latin typeface="Noto Sans JP Medium" panose="020B0600070205080204" charset="-128"/>
                <a:ea typeface="Noto Sans JP Medium" panose="020B0600070205080204" charset="-128"/>
              </a:rPr>
              <a:t>⇒</a:t>
            </a: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会話量が増え、</a:t>
            </a:r>
            <a:r>
              <a:rPr lang="en-US" altLang="ja-JP" sz="2400" dirty="0">
                <a:solidFill>
                  <a:srgbClr val="1D1C1D"/>
                </a:solidFill>
                <a:highlight>
                  <a:srgbClr val="F8F8F8"/>
                </a:highlight>
                <a:latin typeface="Noto Sans JP Medium" panose="020B0600070205080204" charset="-128"/>
                <a:ea typeface="Noto Sans JP Medium" panose="020B0600070205080204" charset="-128"/>
              </a:rPr>
              <a:t>6</a:t>
            </a:r>
            <a:r>
              <a:rPr lang="ja-JP" altLang="en-US" sz="2400" dirty="0">
                <a:solidFill>
                  <a:srgbClr val="1D1C1D"/>
                </a:solidFill>
                <a:highlight>
                  <a:srgbClr val="F8F8F8"/>
                </a:highlight>
                <a:latin typeface="Noto Sans JP Medium" panose="020B0600070205080204" charset="-128"/>
                <a:ea typeface="Noto Sans JP Medium" panose="020B0600070205080204" charset="-128"/>
              </a:rPr>
              <a:t>人全員が意見を出し合えるようになった</a:t>
            </a:r>
            <a:endParaRPr kumimoji="1" lang="ja-JP" altLang="en-US" sz="2400" dirty="0">
              <a:latin typeface="Noto Sans JP Medium" panose="020B0600070205080204" charset="-128"/>
              <a:ea typeface="Noto Sans JP Medium" panose="020B0600070205080204" charset="-128"/>
            </a:endParaRPr>
          </a:p>
        </p:txBody>
      </p:sp>
      <p:sp>
        <p:nvSpPr>
          <p:cNvPr id="6" name="テキスト ボックス 5">
            <a:extLst>
              <a:ext uri="{FF2B5EF4-FFF2-40B4-BE49-F238E27FC236}">
                <a16:creationId xmlns:a16="http://schemas.microsoft.com/office/drawing/2014/main" id="{682DB308-FFC4-D754-70F2-E923E6C5D6FF}"/>
              </a:ext>
            </a:extLst>
          </p:cNvPr>
          <p:cNvSpPr txBox="1"/>
          <p:nvPr/>
        </p:nvSpPr>
        <p:spPr>
          <a:xfrm>
            <a:off x="2608416" y="7678088"/>
            <a:ext cx="9151374" cy="830997"/>
          </a:xfrm>
          <a:prstGeom prst="rect">
            <a:avLst/>
          </a:prstGeom>
          <a:noFill/>
        </p:spPr>
        <p:txBody>
          <a:bodyPr wrap="square">
            <a:spAutoFit/>
          </a:bodyPr>
          <a:lstStyle/>
          <a:p>
            <a:r>
              <a:rPr lang="ja-JP" altLang="en-US" sz="2400" b="0" i="0" dirty="0">
                <a:solidFill>
                  <a:srgbClr val="1D1C1D"/>
                </a:solidFill>
                <a:effectLst/>
                <a:highlight>
                  <a:srgbClr val="FFFFFF"/>
                </a:highlight>
                <a:latin typeface="Noto Sans JP Medium" panose="020B0600070205080204" charset="-128"/>
                <a:ea typeface="Noto Sans JP Medium" panose="020B0600070205080204" charset="-128"/>
              </a:rPr>
              <a:t>・自分で</a:t>
            </a:r>
            <a:r>
              <a:rPr lang="en-US" altLang="ja-JP" sz="2400" b="0" i="0" dirty="0">
                <a:solidFill>
                  <a:srgbClr val="1D1C1D"/>
                </a:solidFill>
                <a:effectLst/>
                <a:highlight>
                  <a:srgbClr val="FFFFFF"/>
                </a:highlight>
                <a:latin typeface="Noto Sans JP Medium" panose="020B0600070205080204" charset="-128"/>
                <a:ea typeface="Noto Sans JP Medium" panose="020B0600070205080204" charset="-128"/>
              </a:rPr>
              <a:t>1</a:t>
            </a:r>
            <a:r>
              <a:rPr lang="ja-JP" altLang="en-US" sz="2400" b="0" i="0" dirty="0">
                <a:solidFill>
                  <a:srgbClr val="1D1C1D"/>
                </a:solidFill>
                <a:effectLst/>
                <a:highlight>
                  <a:srgbClr val="FFFFFF"/>
                </a:highlight>
                <a:latin typeface="Noto Sans JP Medium" panose="020B0600070205080204" charset="-128"/>
                <a:ea typeface="Noto Sans JP Medium" panose="020B0600070205080204" charset="-128"/>
              </a:rPr>
              <a:t>からファイルを作成した。</a:t>
            </a:r>
            <a:br>
              <a:rPr lang="ja-JP" altLang="en-US" sz="2400" dirty="0">
                <a:latin typeface="Noto Sans JP Medium" panose="020B0600070205080204" charset="-128"/>
                <a:ea typeface="Noto Sans JP Medium" panose="020B0600070205080204" charset="-128"/>
              </a:rPr>
            </a:br>
            <a:r>
              <a:rPr lang="ja-JP" altLang="en-US" sz="2400" dirty="0">
                <a:latin typeface="Noto Sans JP Medium" panose="020B0600070205080204" charset="-128"/>
                <a:ea typeface="Noto Sans JP Medium" panose="020B0600070205080204" charset="-128"/>
              </a:rPr>
              <a:t>・</a:t>
            </a:r>
            <a:r>
              <a:rPr lang="ja-JP" altLang="en-US" sz="2400" b="0" i="0" dirty="0">
                <a:solidFill>
                  <a:srgbClr val="1D1C1D"/>
                </a:solidFill>
                <a:effectLst/>
                <a:highlight>
                  <a:srgbClr val="FFFFFF"/>
                </a:highlight>
                <a:latin typeface="Noto Sans JP Medium" panose="020B0600070205080204" charset="-128"/>
                <a:ea typeface="Noto Sans JP Medium" panose="020B0600070205080204" charset="-128"/>
              </a:rPr>
              <a:t>講義で扱っていない技術を自分で調べて実装できた。</a:t>
            </a:r>
            <a:endParaRPr lang="ja-JP" altLang="en-US" sz="2400" dirty="0">
              <a:latin typeface="Noto Sans JP Medium" panose="020B0600070205080204" charset="-128"/>
              <a:ea typeface="Noto Sans JP Medium" panose="020B0600070205080204" charset="-128"/>
            </a:endParaRPr>
          </a:p>
        </p:txBody>
      </p:sp>
    </p:spTree>
    <p:extLst>
      <p:ext uri="{BB962C8B-B14F-4D97-AF65-F5344CB8AC3E}">
        <p14:creationId xmlns:p14="http://schemas.microsoft.com/office/powerpoint/2010/main" val="2887402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pic>
        <p:nvPicPr>
          <p:cNvPr id="9" name="Picture 9"/>
          <p:cNvPicPr>
            <a:picLocks noChangeAspect="1"/>
          </p:cNvPicPr>
          <p:nvPr/>
        </p:nvPicPr>
        <p:blipFill>
          <a:blip r:embed="rId6"/>
          <a:stretch>
            <a:fillRect/>
          </a:stretch>
        </p:blipFill>
        <p:spPr>
          <a:xfrm>
            <a:off x="622300" y="5143500"/>
            <a:ext cx="17043400" cy="12700"/>
          </a:xfrm>
          <a:prstGeom prst="rect">
            <a:avLst/>
          </a:prstGeom>
        </p:spPr>
      </p:pic>
      <p:pic>
        <p:nvPicPr>
          <p:cNvPr id="10" name="Picture 10"/>
          <p:cNvPicPr>
            <a:picLocks noChangeAspect="1"/>
          </p:cNvPicPr>
          <p:nvPr/>
        </p:nvPicPr>
        <p:blipFill>
          <a:blip r:embed="rId7"/>
          <a:stretch>
            <a:fillRect/>
          </a:stretch>
        </p:blipFill>
        <p:spPr>
          <a:xfrm>
            <a:off x="6794500" y="1926303"/>
            <a:ext cx="812800" cy="812800"/>
          </a:xfrm>
          <a:prstGeom prst="rect">
            <a:avLst/>
          </a:prstGeom>
        </p:spPr>
      </p:pic>
      <p:pic>
        <p:nvPicPr>
          <p:cNvPr id="11" name="Picture 11"/>
          <p:cNvPicPr>
            <a:picLocks noChangeAspect="1"/>
          </p:cNvPicPr>
          <p:nvPr/>
        </p:nvPicPr>
        <p:blipFill>
          <a:blip r:embed="rId8"/>
          <a:stretch>
            <a:fillRect/>
          </a:stretch>
        </p:blipFill>
        <p:spPr>
          <a:xfrm>
            <a:off x="14566900" y="7772400"/>
            <a:ext cx="812800" cy="812800"/>
          </a:xfrm>
          <a:prstGeom prst="rect">
            <a:avLst/>
          </a:prstGeom>
        </p:spPr>
      </p:pic>
      <p:pic>
        <p:nvPicPr>
          <p:cNvPr id="13" name="Picture 13"/>
          <p:cNvPicPr>
            <a:picLocks noChangeAspect="1"/>
          </p:cNvPicPr>
          <p:nvPr/>
        </p:nvPicPr>
        <p:blipFill>
          <a:blip r:embed="rId9"/>
          <a:stretch>
            <a:fillRect/>
          </a:stretch>
        </p:blipFill>
        <p:spPr>
          <a:xfrm>
            <a:off x="10628056" y="1828800"/>
            <a:ext cx="812800" cy="812800"/>
          </a:xfrm>
          <a:prstGeom prst="rect">
            <a:avLst/>
          </a:prstGeom>
        </p:spPr>
      </p:pic>
      <p:sp>
        <p:nvSpPr>
          <p:cNvPr id="14" name="TextBox 14"/>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06</a:t>
            </a:r>
          </a:p>
        </p:txBody>
      </p:sp>
      <p:sp>
        <p:nvSpPr>
          <p:cNvPr id="18" name="TextBox 18"/>
          <p:cNvSpPr txBox="1"/>
          <p:nvPr/>
        </p:nvSpPr>
        <p:spPr>
          <a:xfrm>
            <a:off x="14389100" y="4457700"/>
            <a:ext cx="1168400" cy="317500"/>
          </a:xfrm>
          <a:prstGeom prst="rect">
            <a:avLst/>
          </a:prstGeom>
        </p:spPr>
        <p:txBody>
          <a:bodyPr lIns="0" tIns="0" rIns="0" bIns="0" rtlCol="0" anchor="ctr"/>
          <a:lstStyle/>
          <a:p>
            <a:pPr lvl="0" algn="ctr">
              <a:lnSpc>
                <a:spcPct val="99600"/>
              </a:lnSpc>
            </a:pPr>
            <a:r>
              <a:rPr lang="en-US" sz="1800" b="0" i="0" u="none" strike="noStrike" dirty="0">
                <a:solidFill>
                  <a:srgbClr val="FFFFFF"/>
                </a:solidFill>
                <a:latin typeface="Pretendard Medium"/>
              </a:rPr>
              <a:t>Step 4</a:t>
            </a:r>
          </a:p>
        </p:txBody>
      </p:sp>
      <p:sp>
        <p:nvSpPr>
          <p:cNvPr id="23" name="TextBox 23"/>
          <p:cNvSpPr txBox="1"/>
          <p:nvPr/>
        </p:nvSpPr>
        <p:spPr>
          <a:xfrm>
            <a:off x="13398500" y="6337300"/>
            <a:ext cx="3149600" cy="1003300"/>
          </a:xfrm>
          <a:prstGeom prst="rect">
            <a:avLst/>
          </a:prstGeom>
        </p:spPr>
        <p:txBody>
          <a:bodyPr lIns="0" tIns="0" rIns="0" bIns="0" rtlCol="0" anchor="ctr"/>
          <a:lstStyle/>
          <a:p>
            <a:pPr lvl="0" algn="ctr">
              <a:lnSpc>
                <a:spcPct val="124499"/>
              </a:lnSpc>
            </a:pPr>
            <a:r>
              <a:rPr lang="ja-JP" sz="1800" b="0" i="0" u="none" strike="noStrike">
                <a:solidFill>
                  <a:srgbClr val="FFFFFF"/>
                </a:solidFill>
                <a:ea typeface="Noto Sans JP Medium"/>
              </a:rPr>
              <a:t>テーマの詳細を簡単に</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p:txBody>
      </p:sp>
      <p:sp>
        <p:nvSpPr>
          <p:cNvPr id="26" name="TextBox 26"/>
          <p:cNvSpPr txBox="1"/>
          <p:nvPr/>
        </p:nvSpPr>
        <p:spPr>
          <a:xfrm>
            <a:off x="13487400" y="5562600"/>
            <a:ext cx="2971800" cy="393700"/>
          </a:xfrm>
          <a:prstGeom prst="rect">
            <a:avLst/>
          </a:prstGeom>
        </p:spPr>
        <p:txBody>
          <a:bodyPr lIns="0" tIns="0" rIns="0" bIns="0" rtlCol="0" anchor="ctr"/>
          <a:lstStyle/>
          <a:p>
            <a:pPr lvl="0" algn="ctr">
              <a:lnSpc>
                <a:spcPct val="99600"/>
              </a:lnSpc>
            </a:pPr>
            <a:r>
              <a:rPr lang="ja-JP" sz="2200" b="0" i="0" u="none" strike="noStrike">
                <a:solidFill>
                  <a:srgbClr val="FFFFFF"/>
                </a:solidFill>
                <a:ea typeface="Noto Sans JP Black"/>
              </a:rPr>
              <a:t>プロセスキーワード</a:t>
            </a:r>
            <a:r>
              <a:rPr lang="en-US" sz="2200" b="0" i="0" u="none" strike="noStrike" dirty="0">
                <a:solidFill>
                  <a:srgbClr val="FFFFFF"/>
                </a:solidFill>
                <a:latin typeface="Noto Sans JP Black"/>
              </a:rPr>
              <a:t> D</a:t>
            </a:r>
          </a:p>
        </p:txBody>
      </p:sp>
      <p:sp>
        <p:nvSpPr>
          <p:cNvPr id="27" name="TextBox 27"/>
          <p:cNvSpPr txBox="1"/>
          <p:nvPr/>
        </p:nvSpPr>
        <p:spPr>
          <a:xfrm>
            <a:off x="4406900" y="1828800"/>
            <a:ext cx="9474200" cy="977900"/>
          </a:xfrm>
          <a:prstGeom prst="rect">
            <a:avLst/>
          </a:prstGeom>
        </p:spPr>
        <p:txBody>
          <a:bodyPr lIns="0" tIns="0" rIns="0" bIns="0" rtlCol="0" anchor="ctr"/>
          <a:lstStyle/>
          <a:p>
            <a:pPr lvl="0" algn="ctr">
              <a:lnSpc>
                <a:spcPct val="99600"/>
              </a:lnSpc>
            </a:pPr>
            <a:r>
              <a:rPr lang="ja-JP" altLang="en-US" sz="5500" b="0" i="0" u="none" strike="noStrike" dirty="0">
                <a:solidFill>
                  <a:srgbClr val="00074E"/>
                </a:solidFill>
                <a:ea typeface="Noto Sans JP Black"/>
              </a:rPr>
              <a:t>個人成果</a:t>
            </a:r>
            <a:endParaRPr lang="ja-JP" sz="5500" b="0" i="0" u="none" strike="noStrike" dirty="0">
              <a:solidFill>
                <a:srgbClr val="00074E"/>
              </a:solidFill>
              <a:ea typeface="Noto Sans JP Black"/>
            </a:endParaRPr>
          </a:p>
        </p:txBody>
      </p:sp>
      <p:sp>
        <p:nvSpPr>
          <p:cNvPr id="28" name="TextBox 15">
            <a:extLst>
              <a:ext uri="{FF2B5EF4-FFF2-40B4-BE49-F238E27FC236}">
                <a16:creationId xmlns:a16="http://schemas.microsoft.com/office/drawing/2014/main" id="{FC983051-6056-B3D9-749C-E8E9AE881D77}"/>
              </a:ext>
            </a:extLst>
          </p:cNvPr>
          <p:cNvSpPr txBox="1"/>
          <p:nvPr/>
        </p:nvSpPr>
        <p:spPr>
          <a:xfrm>
            <a:off x="2723126" y="3436236"/>
            <a:ext cx="4127500" cy="355600"/>
          </a:xfrm>
          <a:prstGeom prst="rect">
            <a:avLst/>
          </a:prstGeom>
        </p:spPr>
        <p:txBody>
          <a:bodyPr lIns="0" tIns="0" rIns="0" bIns="0" rtlCol="0" anchor="ctr"/>
          <a:lstStyle/>
          <a:p>
            <a:pPr lvl="0" algn="l">
              <a:lnSpc>
                <a:spcPct val="116199"/>
              </a:lnSpc>
            </a:pPr>
            <a:r>
              <a:rPr lang="ja-JP" altLang="en-US" sz="3200" dirty="0">
                <a:ea typeface="Noto Sans JP Black"/>
              </a:rPr>
              <a:t>河野</a:t>
            </a:r>
            <a:endParaRPr lang="en-US" sz="3200" b="0" i="0" u="none" strike="noStrike" dirty="0">
              <a:ea typeface="Noto Sans JP Black"/>
            </a:endParaRPr>
          </a:p>
        </p:txBody>
      </p:sp>
      <p:sp>
        <p:nvSpPr>
          <p:cNvPr id="29" name="TextBox 15">
            <a:extLst>
              <a:ext uri="{FF2B5EF4-FFF2-40B4-BE49-F238E27FC236}">
                <a16:creationId xmlns:a16="http://schemas.microsoft.com/office/drawing/2014/main" id="{9A28F9CA-F0D5-6A6B-2E1A-9C4FDCFFD794}"/>
              </a:ext>
            </a:extLst>
          </p:cNvPr>
          <p:cNvSpPr txBox="1"/>
          <p:nvPr/>
        </p:nvSpPr>
        <p:spPr>
          <a:xfrm>
            <a:off x="2625213" y="4381500"/>
            <a:ext cx="4127500" cy="355600"/>
          </a:xfrm>
          <a:prstGeom prst="rect">
            <a:avLst/>
          </a:prstGeom>
        </p:spPr>
        <p:txBody>
          <a:bodyPr lIns="0" tIns="0" rIns="0" bIns="0" rtlCol="0" anchor="ctr"/>
          <a:lstStyle/>
          <a:p>
            <a:pPr lvl="0" algn="l">
              <a:lnSpc>
                <a:spcPct val="116199"/>
              </a:lnSpc>
            </a:pPr>
            <a:r>
              <a:rPr lang="ja-JP" altLang="en-US" sz="2800" b="0" i="0" u="sng" strike="noStrike" dirty="0">
                <a:solidFill>
                  <a:srgbClr val="ED254E"/>
                </a:solidFill>
                <a:ea typeface="Noto Sans JP Black"/>
              </a:rPr>
              <a:t>品質管理担当</a:t>
            </a:r>
            <a:r>
              <a:rPr lang="ja-JP" altLang="en-US" sz="2800" b="0" i="0" u="sng" strike="noStrike" dirty="0">
                <a:ea typeface="Noto Sans JP Black"/>
              </a:rPr>
              <a:t>として</a:t>
            </a:r>
            <a:endParaRPr lang="en-US" sz="2800" b="0" i="0" u="sng" strike="noStrike" dirty="0">
              <a:ea typeface="Noto Sans JP Black"/>
            </a:endParaRPr>
          </a:p>
        </p:txBody>
      </p:sp>
      <p:sp>
        <p:nvSpPr>
          <p:cNvPr id="30" name="TextBox 15">
            <a:extLst>
              <a:ext uri="{FF2B5EF4-FFF2-40B4-BE49-F238E27FC236}">
                <a16:creationId xmlns:a16="http://schemas.microsoft.com/office/drawing/2014/main" id="{B4F72AF7-7CF3-6FCD-9F82-A1CE437B52FE}"/>
              </a:ext>
            </a:extLst>
          </p:cNvPr>
          <p:cNvSpPr txBox="1"/>
          <p:nvPr/>
        </p:nvSpPr>
        <p:spPr>
          <a:xfrm>
            <a:off x="2625213" y="7103738"/>
            <a:ext cx="4127500" cy="355600"/>
          </a:xfrm>
          <a:prstGeom prst="rect">
            <a:avLst/>
          </a:prstGeom>
        </p:spPr>
        <p:txBody>
          <a:bodyPr lIns="0" tIns="0" rIns="0" bIns="0" rtlCol="0" anchor="ctr"/>
          <a:lstStyle/>
          <a:p>
            <a:pPr lvl="0" algn="l">
              <a:lnSpc>
                <a:spcPct val="116199"/>
              </a:lnSpc>
            </a:pPr>
            <a:r>
              <a:rPr lang="ja-JP" altLang="en-US" sz="2800" b="0" i="0" u="sng" strike="noStrike" dirty="0">
                <a:ea typeface="Noto Sans JP Black"/>
              </a:rPr>
              <a:t>研修を終えて</a:t>
            </a:r>
            <a:endParaRPr lang="en-US" sz="2800" b="0" i="0" u="sng" strike="noStrike" dirty="0">
              <a:ea typeface="Noto Sans JP Black"/>
            </a:endParaRPr>
          </a:p>
        </p:txBody>
      </p:sp>
      <p:sp>
        <p:nvSpPr>
          <p:cNvPr id="32" name="テキスト ボックス 31">
            <a:extLst>
              <a:ext uri="{FF2B5EF4-FFF2-40B4-BE49-F238E27FC236}">
                <a16:creationId xmlns:a16="http://schemas.microsoft.com/office/drawing/2014/main" id="{631C3B2C-DC2C-DED3-251D-511C8883C747}"/>
              </a:ext>
            </a:extLst>
          </p:cNvPr>
          <p:cNvSpPr txBox="1"/>
          <p:nvPr/>
        </p:nvSpPr>
        <p:spPr>
          <a:xfrm>
            <a:off x="2471788" y="5046883"/>
            <a:ext cx="11625211" cy="1425134"/>
          </a:xfrm>
          <a:prstGeom prst="rect">
            <a:avLst/>
          </a:prstGeom>
          <a:noFill/>
        </p:spPr>
        <p:txBody>
          <a:bodyPr wrap="square">
            <a:spAutoFit/>
          </a:bodyPr>
          <a:lstStyle/>
          <a:p>
            <a:pPr lvl="0" algn="just">
              <a:lnSpc>
                <a:spcPct val="124499"/>
              </a:lnSpc>
            </a:pPr>
            <a:r>
              <a:rPr lang="ja-JP" altLang="en-US" sz="2400" dirty="0">
                <a:latin typeface="Noto Sans JP Medium" panose="020B0600070205080204" charset="-128"/>
                <a:ea typeface="Noto Sans JP Medium" panose="020B0600070205080204" charset="-128"/>
              </a:rPr>
              <a:t>・仕様変更や計画変更が発生したらそれがテスト計画や品質に与える影響を評価し、必要な対応をする。</a:t>
            </a:r>
            <a:endParaRPr lang="en-US" altLang="ja-JP" sz="2400" dirty="0">
              <a:latin typeface="Noto Sans JP Medium" panose="020B0600070205080204" charset="-128"/>
              <a:ea typeface="Noto Sans JP Medium" panose="020B0600070205080204" charset="-128"/>
            </a:endParaRPr>
          </a:p>
          <a:p>
            <a:pPr lvl="0" algn="just">
              <a:lnSpc>
                <a:spcPct val="124499"/>
              </a:lnSpc>
            </a:pPr>
            <a:r>
              <a:rPr lang="ja-JP" altLang="en-US" sz="2400" dirty="0">
                <a:latin typeface="Noto Sans JP Medium" panose="020B0600070205080204" charset="-128"/>
                <a:ea typeface="Noto Sans JP Medium" panose="020B0600070205080204" charset="-128"/>
              </a:rPr>
              <a:t>・全体で用語や記載スタイルを統一できた。</a:t>
            </a:r>
            <a:endParaRPr lang="en-US" altLang="ja-JP" sz="2400" dirty="0">
              <a:latin typeface="Noto Sans JP Medium" panose="020B0600070205080204" charset="-128"/>
              <a:ea typeface="Noto Sans JP Medium" panose="020B0600070205080204" charset="-128"/>
            </a:endParaRPr>
          </a:p>
        </p:txBody>
      </p:sp>
      <p:sp>
        <p:nvSpPr>
          <p:cNvPr id="33" name="テキスト ボックス 32">
            <a:extLst>
              <a:ext uri="{FF2B5EF4-FFF2-40B4-BE49-F238E27FC236}">
                <a16:creationId xmlns:a16="http://schemas.microsoft.com/office/drawing/2014/main" id="{F63C8F87-BF75-BC9C-9FDA-D3BD33B67121}"/>
              </a:ext>
            </a:extLst>
          </p:cNvPr>
          <p:cNvSpPr txBox="1"/>
          <p:nvPr/>
        </p:nvSpPr>
        <p:spPr>
          <a:xfrm>
            <a:off x="2533650" y="7644990"/>
            <a:ext cx="11625210" cy="1135247"/>
          </a:xfrm>
          <a:prstGeom prst="rect">
            <a:avLst/>
          </a:prstGeom>
          <a:noFill/>
        </p:spPr>
        <p:txBody>
          <a:bodyPr wrap="square">
            <a:spAutoFit/>
          </a:bodyPr>
          <a:lstStyle/>
          <a:p>
            <a:pPr>
              <a:lnSpc>
                <a:spcPct val="150000"/>
              </a:lnSpc>
            </a:pPr>
            <a:r>
              <a:rPr kumimoji="1" lang="ja-JP" altLang="en-US" sz="2400" dirty="0">
                <a:solidFill>
                  <a:srgbClr val="1D1C1D"/>
                </a:solidFill>
                <a:highlight>
                  <a:srgbClr val="FFFFFF"/>
                </a:highlight>
                <a:latin typeface="Noto Sans JP Medium" panose="020B0600070205080204" charset="-128"/>
                <a:ea typeface="Noto Sans JP Medium" panose="020B0600070205080204" charset="-128"/>
              </a:rPr>
              <a:t>認識統一</a:t>
            </a:r>
            <a:r>
              <a:rPr lang="ja-JP" altLang="en-US" sz="2400" i="0" dirty="0">
                <a:solidFill>
                  <a:srgbClr val="1D1C1D"/>
                </a:solidFill>
                <a:effectLst/>
                <a:highlight>
                  <a:srgbClr val="FFFFFF"/>
                </a:highlight>
                <a:latin typeface="Noto Sans JP Medium" panose="020B0600070205080204" charset="-128"/>
                <a:ea typeface="Noto Sans JP Medium" panose="020B0600070205080204" charset="-128"/>
              </a:rPr>
              <a:t>を図るためにチーム全員で作業を進めるのか、期限を意識して分担して</a:t>
            </a:r>
            <a:endParaRPr lang="en-US" altLang="ja-JP" sz="2400" i="0" dirty="0">
              <a:solidFill>
                <a:srgbClr val="1D1C1D"/>
              </a:solidFill>
              <a:effectLst/>
              <a:highlight>
                <a:srgbClr val="FFFFFF"/>
              </a:highlight>
              <a:latin typeface="Noto Sans JP Medium" panose="020B0600070205080204" charset="-128"/>
              <a:ea typeface="Noto Sans JP Medium" panose="020B0600070205080204" charset="-128"/>
            </a:endParaRPr>
          </a:p>
          <a:p>
            <a:pPr>
              <a:lnSpc>
                <a:spcPct val="150000"/>
              </a:lnSpc>
            </a:pPr>
            <a:r>
              <a:rPr lang="ja-JP" altLang="en-US" sz="2400" i="0" dirty="0">
                <a:solidFill>
                  <a:srgbClr val="1D1C1D"/>
                </a:solidFill>
                <a:effectLst/>
                <a:highlight>
                  <a:srgbClr val="FFFFFF"/>
                </a:highlight>
                <a:latin typeface="Noto Sans JP Medium" panose="020B0600070205080204" charset="-128"/>
                <a:ea typeface="Noto Sans JP Medium" panose="020B0600070205080204" charset="-128"/>
              </a:rPr>
              <a:t>行うのかを等、日々を考えながら作業できるようになった。</a:t>
            </a:r>
            <a:endParaRPr kumimoji="1" lang="ja-JP" altLang="en-US" sz="2400" dirty="0">
              <a:latin typeface="Noto Sans JP Medium" panose="020B0600070205080204" charset="-128"/>
              <a:ea typeface="Noto Sans JP Medium" panose="020B060007020508020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pic>
        <p:nvPicPr>
          <p:cNvPr id="9" name="Picture 9"/>
          <p:cNvPicPr>
            <a:picLocks noChangeAspect="1"/>
          </p:cNvPicPr>
          <p:nvPr/>
        </p:nvPicPr>
        <p:blipFill>
          <a:blip r:embed="rId6"/>
          <a:stretch>
            <a:fillRect/>
          </a:stretch>
        </p:blipFill>
        <p:spPr>
          <a:xfrm>
            <a:off x="622300" y="5143500"/>
            <a:ext cx="17043400" cy="12700"/>
          </a:xfrm>
          <a:prstGeom prst="rect">
            <a:avLst/>
          </a:prstGeom>
        </p:spPr>
      </p:pic>
      <p:pic>
        <p:nvPicPr>
          <p:cNvPr id="10" name="Picture 10"/>
          <p:cNvPicPr>
            <a:picLocks noChangeAspect="1"/>
          </p:cNvPicPr>
          <p:nvPr/>
        </p:nvPicPr>
        <p:blipFill>
          <a:blip r:embed="rId7"/>
          <a:stretch>
            <a:fillRect/>
          </a:stretch>
        </p:blipFill>
        <p:spPr>
          <a:xfrm>
            <a:off x="6794500" y="1926303"/>
            <a:ext cx="812800" cy="812800"/>
          </a:xfrm>
          <a:prstGeom prst="rect">
            <a:avLst/>
          </a:prstGeom>
        </p:spPr>
      </p:pic>
      <p:pic>
        <p:nvPicPr>
          <p:cNvPr id="11" name="Picture 11"/>
          <p:cNvPicPr>
            <a:picLocks noChangeAspect="1"/>
          </p:cNvPicPr>
          <p:nvPr/>
        </p:nvPicPr>
        <p:blipFill>
          <a:blip r:embed="rId8"/>
          <a:stretch>
            <a:fillRect/>
          </a:stretch>
        </p:blipFill>
        <p:spPr>
          <a:xfrm>
            <a:off x="14566900" y="7772400"/>
            <a:ext cx="812800" cy="812800"/>
          </a:xfrm>
          <a:prstGeom prst="rect">
            <a:avLst/>
          </a:prstGeom>
        </p:spPr>
      </p:pic>
      <p:pic>
        <p:nvPicPr>
          <p:cNvPr id="13" name="Picture 13"/>
          <p:cNvPicPr>
            <a:picLocks noChangeAspect="1"/>
          </p:cNvPicPr>
          <p:nvPr/>
        </p:nvPicPr>
        <p:blipFill>
          <a:blip r:embed="rId9"/>
          <a:stretch>
            <a:fillRect/>
          </a:stretch>
        </p:blipFill>
        <p:spPr>
          <a:xfrm>
            <a:off x="10628056" y="1828800"/>
            <a:ext cx="812800" cy="812800"/>
          </a:xfrm>
          <a:prstGeom prst="rect">
            <a:avLst/>
          </a:prstGeom>
        </p:spPr>
      </p:pic>
      <p:sp>
        <p:nvSpPr>
          <p:cNvPr id="14" name="TextBox 14"/>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06</a:t>
            </a:r>
          </a:p>
        </p:txBody>
      </p:sp>
      <p:sp>
        <p:nvSpPr>
          <p:cNvPr id="18" name="TextBox 18"/>
          <p:cNvSpPr txBox="1"/>
          <p:nvPr/>
        </p:nvSpPr>
        <p:spPr>
          <a:xfrm>
            <a:off x="14389100" y="4457700"/>
            <a:ext cx="1168400" cy="317500"/>
          </a:xfrm>
          <a:prstGeom prst="rect">
            <a:avLst/>
          </a:prstGeom>
        </p:spPr>
        <p:txBody>
          <a:bodyPr lIns="0" tIns="0" rIns="0" bIns="0" rtlCol="0" anchor="ctr"/>
          <a:lstStyle/>
          <a:p>
            <a:pPr lvl="0" algn="ctr">
              <a:lnSpc>
                <a:spcPct val="99600"/>
              </a:lnSpc>
            </a:pPr>
            <a:r>
              <a:rPr lang="en-US" sz="1800" b="0" i="0" u="none" strike="noStrike" dirty="0">
                <a:solidFill>
                  <a:srgbClr val="FFFFFF"/>
                </a:solidFill>
                <a:latin typeface="Pretendard Medium"/>
              </a:rPr>
              <a:t>Step 4</a:t>
            </a:r>
          </a:p>
        </p:txBody>
      </p:sp>
      <p:sp>
        <p:nvSpPr>
          <p:cNvPr id="23" name="TextBox 23"/>
          <p:cNvSpPr txBox="1"/>
          <p:nvPr/>
        </p:nvSpPr>
        <p:spPr>
          <a:xfrm>
            <a:off x="13398500" y="6337300"/>
            <a:ext cx="3149600" cy="1003300"/>
          </a:xfrm>
          <a:prstGeom prst="rect">
            <a:avLst/>
          </a:prstGeom>
        </p:spPr>
        <p:txBody>
          <a:bodyPr lIns="0" tIns="0" rIns="0" bIns="0" rtlCol="0" anchor="ctr"/>
          <a:lstStyle/>
          <a:p>
            <a:pPr lvl="0" algn="ctr">
              <a:lnSpc>
                <a:spcPct val="124499"/>
              </a:lnSpc>
            </a:pPr>
            <a:r>
              <a:rPr lang="ja-JP" sz="1800" b="0" i="0" u="none" strike="noStrike" dirty="0">
                <a:solidFill>
                  <a:srgbClr val="FFFFFF"/>
                </a:solidFill>
                <a:ea typeface="Noto Sans JP Medium"/>
              </a:rPr>
              <a:t>テーマの詳細を簡単に</a:t>
            </a:r>
          </a:p>
          <a:p>
            <a:pPr lvl="0" algn="ctr">
              <a:lnSpc>
                <a:spcPct val="124499"/>
              </a:lnSpc>
            </a:pPr>
            <a:r>
              <a:rPr lang="ja-JP" sz="1800" b="0" i="0" u="none" strike="noStrike" dirty="0">
                <a:solidFill>
                  <a:srgbClr val="FFFFFF"/>
                </a:solidFill>
                <a:ea typeface="Noto Sans JP Medium"/>
              </a:rPr>
              <a:t>入力してください</a:t>
            </a:r>
            <a:r>
              <a:rPr lang="en-US" sz="1800" b="0" i="0" u="none" strike="noStrike" dirty="0">
                <a:solidFill>
                  <a:srgbClr val="FFFFFF"/>
                </a:solidFill>
                <a:ea typeface="Noto Sans JP Medium"/>
              </a:rPr>
              <a:t>。</a:t>
            </a:r>
          </a:p>
          <a:p>
            <a:pPr lvl="0" algn="ctr">
              <a:lnSpc>
                <a:spcPct val="124499"/>
              </a:lnSpc>
            </a:pPr>
            <a:r>
              <a:rPr lang="ja-JP" sz="1800" b="0" i="0" u="none" strike="noStrike" dirty="0">
                <a:solidFill>
                  <a:srgbClr val="FFFFFF"/>
                </a:solidFill>
                <a:ea typeface="Noto Sans JP Medium"/>
              </a:rPr>
              <a:t>入力してください</a:t>
            </a:r>
            <a:r>
              <a:rPr lang="en-US" sz="1800" b="0" i="0" u="none" strike="noStrike" dirty="0">
                <a:solidFill>
                  <a:srgbClr val="FFFFFF"/>
                </a:solidFill>
                <a:ea typeface="Noto Sans JP Medium"/>
              </a:rPr>
              <a:t>。</a:t>
            </a:r>
          </a:p>
        </p:txBody>
      </p:sp>
      <p:sp>
        <p:nvSpPr>
          <p:cNvPr id="26" name="TextBox 26"/>
          <p:cNvSpPr txBox="1"/>
          <p:nvPr/>
        </p:nvSpPr>
        <p:spPr>
          <a:xfrm>
            <a:off x="13487400" y="5562600"/>
            <a:ext cx="2971800" cy="393700"/>
          </a:xfrm>
          <a:prstGeom prst="rect">
            <a:avLst/>
          </a:prstGeom>
        </p:spPr>
        <p:txBody>
          <a:bodyPr lIns="0" tIns="0" rIns="0" bIns="0" rtlCol="0" anchor="ctr"/>
          <a:lstStyle/>
          <a:p>
            <a:pPr lvl="0" algn="ctr">
              <a:lnSpc>
                <a:spcPct val="99600"/>
              </a:lnSpc>
            </a:pPr>
            <a:r>
              <a:rPr lang="ja-JP" sz="2200" b="0" i="0" u="none" strike="noStrike">
                <a:solidFill>
                  <a:srgbClr val="FFFFFF"/>
                </a:solidFill>
                <a:ea typeface="Noto Sans JP Black"/>
              </a:rPr>
              <a:t>プロセスキーワード</a:t>
            </a:r>
            <a:r>
              <a:rPr lang="en-US" sz="2200" b="0" i="0" u="none" strike="noStrike" dirty="0">
                <a:solidFill>
                  <a:srgbClr val="FFFFFF"/>
                </a:solidFill>
                <a:latin typeface="Noto Sans JP Black"/>
              </a:rPr>
              <a:t> D</a:t>
            </a:r>
          </a:p>
        </p:txBody>
      </p:sp>
      <p:sp>
        <p:nvSpPr>
          <p:cNvPr id="27" name="TextBox 27"/>
          <p:cNvSpPr txBox="1"/>
          <p:nvPr/>
        </p:nvSpPr>
        <p:spPr>
          <a:xfrm>
            <a:off x="4406900" y="1828800"/>
            <a:ext cx="9474200" cy="977900"/>
          </a:xfrm>
          <a:prstGeom prst="rect">
            <a:avLst/>
          </a:prstGeom>
        </p:spPr>
        <p:txBody>
          <a:bodyPr lIns="0" tIns="0" rIns="0" bIns="0" rtlCol="0" anchor="ctr"/>
          <a:lstStyle/>
          <a:p>
            <a:pPr lvl="0" algn="ctr">
              <a:lnSpc>
                <a:spcPct val="99600"/>
              </a:lnSpc>
            </a:pPr>
            <a:r>
              <a:rPr lang="ja-JP" altLang="en-US" sz="5500" b="0" i="0" u="none" strike="noStrike" dirty="0">
                <a:solidFill>
                  <a:srgbClr val="00074E"/>
                </a:solidFill>
                <a:ea typeface="Noto Sans JP Black"/>
              </a:rPr>
              <a:t>個人成果</a:t>
            </a:r>
            <a:endParaRPr lang="ja-JP" sz="5500" b="0" i="0" u="none" strike="noStrike" dirty="0">
              <a:solidFill>
                <a:srgbClr val="00074E"/>
              </a:solidFill>
              <a:ea typeface="Noto Sans JP Black"/>
            </a:endParaRPr>
          </a:p>
        </p:txBody>
      </p:sp>
      <p:sp>
        <p:nvSpPr>
          <p:cNvPr id="28" name="TextBox 15">
            <a:extLst>
              <a:ext uri="{FF2B5EF4-FFF2-40B4-BE49-F238E27FC236}">
                <a16:creationId xmlns:a16="http://schemas.microsoft.com/office/drawing/2014/main" id="{FC983051-6056-B3D9-749C-E8E9AE881D77}"/>
              </a:ext>
            </a:extLst>
          </p:cNvPr>
          <p:cNvSpPr txBox="1"/>
          <p:nvPr/>
        </p:nvSpPr>
        <p:spPr>
          <a:xfrm>
            <a:off x="2667000" y="3237390"/>
            <a:ext cx="4127500" cy="355600"/>
          </a:xfrm>
          <a:prstGeom prst="rect">
            <a:avLst/>
          </a:prstGeom>
        </p:spPr>
        <p:txBody>
          <a:bodyPr lIns="0" tIns="0" rIns="0" bIns="0" rtlCol="0" anchor="ctr"/>
          <a:lstStyle/>
          <a:p>
            <a:pPr lvl="0" algn="l">
              <a:lnSpc>
                <a:spcPct val="116199"/>
              </a:lnSpc>
            </a:pPr>
            <a:r>
              <a:rPr lang="ja-JP" altLang="en-US" sz="3200" b="0" i="0" u="none" strike="noStrike" dirty="0">
                <a:ea typeface="Noto Sans JP Black"/>
              </a:rPr>
              <a:t>テンギ</a:t>
            </a:r>
            <a:endParaRPr lang="en-US" sz="3200" b="0" i="0" u="none" strike="noStrike" dirty="0">
              <a:ea typeface="Noto Sans JP Black"/>
            </a:endParaRPr>
          </a:p>
        </p:txBody>
      </p:sp>
      <p:sp>
        <p:nvSpPr>
          <p:cNvPr id="29" name="TextBox 15">
            <a:extLst>
              <a:ext uri="{FF2B5EF4-FFF2-40B4-BE49-F238E27FC236}">
                <a16:creationId xmlns:a16="http://schemas.microsoft.com/office/drawing/2014/main" id="{9A28F9CA-F0D5-6A6B-2E1A-9C4FDCFFD794}"/>
              </a:ext>
            </a:extLst>
          </p:cNvPr>
          <p:cNvSpPr txBox="1"/>
          <p:nvPr/>
        </p:nvSpPr>
        <p:spPr>
          <a:xfrm>
            <a:off x="2667000" y="4116163"/>
            <a:ext cx="4127500" cy="355600"/>
          </a:xfrm>
          <a:prstGeom prst="rect">
            <a:avLst/>
          </a:prstGeom>
        </p:spPr>
        <p:txBody>
          <a:bodyPr lIns="0" tIns="0" rIns="0" bIns="0" rtlCol="0" anchor="ctr"/>
          <a:lstStyle/>
          <a:p>
            <a:pPr lvl="0" algn="l">
              <a:lnSpc>
                <a:spcPct val="116199"/>
              </a:lnSpc>
            </a:pPr>
            <a:r>
              <a:rPr lang="en-US" altLang="ja-JP" sz="2800" b="1" i="0" u="sng" strike="noStrike" dirty="0">
                <a:solidFill>
                  <a:srgbClr val="ED254E"/>
                </a:solidFill>
                <a:ea typeface="Noto Sans JP Black"/>
              </a:rPr>
              <a:t>DB</a:t>
            </a:r>
            <a:r>
              <a:rPr lang="ja-JP" altLang="en-US" sz="2800" i="0" u="sng" strike="noStrike" dirty="0">
                <a:solidFill>
                  <a:srgbClr val="ED254E"/>
                </a:solidFill>
                <a:ea typeface="Noto Sans JP Black"/>
              </a:rPr>
              <a:t>担当</a:t>
            </a:r>
            <a:r>
              <a:rPr lang="ja-JP" altLang="en-US" sz="2800" b="0" i="0" u="sng" strike="noStrike" dirty="0">
                <a:ea typeface="Noto Sans JP Black"/>
              </a:rPr>
              <a:t>として</a:t>
            </a:r>
            <a:endParaRPr lang="en-US" sz="2800" b="0" i="0" u="sng" strike="noStrike" dirty="0">
              <a:ea typeface="Noto Sans JP Black"/>
            </a:endParaRPr>
          </a:p>
        </p:txBody>
      </p:sp>
      <p:sp>
        <p:nvSpPr>
          <p:cNvPr id="30" name="TextBox 15">
            <a:extLst>
              <a:ext uri="{FF2B5EF4-FFF2-40B4-BE49-F238E27FC236}">
                <a16:creationId xmlns:a16="http://schemas.microsoft.com/office/drawing/2014/main" id="{B4F72AF7-7CF3-6FCD-9F82-A1CE437B52FE}"/>
              </a:ext>
            </a:extLst>
          </p:cNvPr>
          <p:cNvSpPr txBox="1"/>
          <p:nvPr/>
        </p:nvSpPr>
        <p:spPr>
          <a:xfrm>
            <a:off x="2628695" y="6419850"/>
            <a:ext cx="4127500" cy="355600"/>
          </a:xfrm>
          <a:prstGeom prst="rect">
            <a:avLst/>
          </a:prstGeom>
        </p:spPr>
        <p:txBody>
          <a:bodyPr lIns="0" tIns="0" rIns="0" bIns="0" rtlCol="0" anchor="ctr"/>
          <a:lstStyle/>
          <a:p>
            <a:pPr lvl="0" algn="l">
              <a:lnSpc>
                <a:spcPct val="116199"/>
              </a:lnSpc>
            </a:pPr>
            <a:r>
              <a:rPr lang="ja-JP" altLang="en-US" sz="2800" b="0" i="0" u="sng" strike="noStrike" dirty="0">
                <a:ea typeface="Noto Sans JP Black"/>
              </a:rPr>
              <a:t>研修を終えて</a:t>
            </a:r>
            <a:endParaRPr lang="en-US" sz="2800" b="0" i="0" u="sng" strike="noStrike" dirty="0">
              <a:ea typeface="Noto Sans JP Black"/>
            </a:endParaRPr>
          </a:p>
        </p:txBody>
      </p:sp>
      <p:sp>
        <p:nvSpPr>
          <p:cNvPr id="33" name="テキスト ボックス 32">
            <a:extLst>
              <a:ext uri="{FF2B5EF4-FFF2-40B4-BE49-F238E27FC236}">
                <a16:creationId xmlns:a16="http://schemas.microsoft.com/office/drawing/2014/main" id="{F63C8F87-BF75-BC9C-9FDA-D3BD33B67121}"/>
              </a:ext>
            </a:extLst>
          </p:cNvPr>
          <p:cNvSpPr txBox="1"/>
          <p:nvPr/>
        </p:nvSpPr>
        <p:spPr>
          <a:xfrm>
            <a:off x="2533650" y="6953886"/>
            <a:ext cx="13070143" cy="2797241"/>
          </a:xfrm>
          <a:prstGeom prst="rect">
            <a:avLst/>
          </a:prstGeom>
          <a:noFill/>
        </p:spPr>
        <p:txBody>
          <a:bodyPr wrap="square">
            <a:spAutoFit/>
          </a:bodyPr>
          <a:lstStyle/>
          <a:p>
            <a:pPr>
              <a:lnSpc>
                <a:spcPct val="150000"/>
              </a:lnSpc>
            </a:pPr>
            <a:r>
              <a:rPr lang="ja-JP" altLang="en-US" sz="2400" b="0" i="0" dirty="0">
                <a:solidFill>
                  <a:srgbClr val="1D1C1D"/>
                </a:solidFill>
                <a:effectLst/>
                <a:highlight>
                  <a:srgbClr val="FFFFFF"/>
                </a:highlight>
                <a:latin typeface="Noto Sans JP Medium" panose="020B0600070205080204" charset="-128"/>
                <a:ea typeface="Noto Sans JP Medium" panose="020B0600070205080204" charset="-128"/>
              </a:rPr>
              <a:t>このプロジェクトを通じて、チームワークの重要性と、異なる専門分野のメンバーと協力することで得られるシナジーを実感した。</a:t>
            </a:r>
            <a:br>
              <a:rPr lang="ja-JP" altLang="en-US" sz="2400" dirty="0">
                <a:latin typeface="Noto Sans JP Medium" panose="020B0600070205080204" charset="-128"/>
                <a:ea typeface="Noto Sans JP Medium" panose="020B0600070205080204" charset="-128"/>
              </a:rPr>
            </a:br>
            <a:r>
              <a:rPr lang="en-US" altLang="ja-JP" sz="2400" b="0" i="0" dirty="0">
                <a:solidFill>
                  <a:srgbClr val="1D1C1D"/>
                </a:solidFill>
                <a:effectLst/>
                <a:highlight>
                  <a:srgbClr val="FFFFFF"/>
                </a:highlight>
                <a:latin typeface="Noto Sans JP Medium" panose="020B0600070205080204" charset="-128"/>
                <a:ea typeface="Noto Sans JP Medium" panose="020B0600070205080204" charset="-128"/>
              </a:rPr>
              <a:t>7</a:t>
            </a:r>
            <a:r>
              <a:rPr lang="ja-JP" altLang="en-US" sz="2400" b="0" i="0" dirty="0">
                <a:solidFill>
                  <a:srgbClr val="1D1C1D"/>
                </a:solidFill>
                <a:effectLst/>
                <a:highlight>
                  <a:srgbClr val="FFFFFF"/>
                </a:highlight>
                <a:latin typeface="Noto Sans JP Medium" panose="020B0600070205080204" charset="-128"/>
                <a:ea typeface="Noto Sans JP Medium" panose="020B0600070205080204" charset="-128"/>
              </a:rPr>
              <a:t>月の研修にも積極的にコミュニケーションを図り、チーム全体の目標達成に貢献していきたいと考えている。</a:t>
            </a:r>
            <a:br>
              <a:rPr lang="ja-JP" altLang="en-US" sz="2400" dirty="0">
                <a:latin typeface="Noto Sans JP Medium" panose="020B0600070205080204" charset="-128"/>
                <a:ea typeface="Noto Sans JP Medium" panose="020B0600070205080204" charset="-128"/>
              </a:rPr>
            </a:br>
            <a:endParaRPr lang="en-US" altLang="ja-JP" sz="2400" i="0" u="none" strike="noStrike" dirty="0">
              <a:latin typeface="Noto Sans JP Medium" panose="020B0600070205080204" charset="-128"/>
              <a:ea typeface="Noto Sans JP Medium" panose="020B0600070205080204" charset="-128"/>
            </a:endParaRPr>
          </a:p>
        </p:txBody>
      </p:sp>
      <p:sp>
        <p:nvSpPr>
          <p:cNvPr id="6" name="テキスト ボックス 5">
            <a:extLst>
              <a:ext uri="{FF2B5EF4-FFF2-40B4-BE49-F238E27FC236}">
                <a16:creationId xmlns:a16="http://schemas.microsoft.com/office/drawing/2014/main" id="{E81E5092-BD0F-2A44-B49E-A8D4A4DF3087}"/>
              </a:ext>
            </a:extLst>
          </p:cNvPr>
          <p:cNvSpPr txBox="1"/>
          <p:nvPr/>
        </p:nvSpPr>
        <p:spPr>
          <a:xfrm>
            <a:off x="2611488" y="4746152"/>
            <a:ext cx="12399911" cy="830997"/>
          </a:xfrm>
          <a:prstGeom prst="rect">
            <a:avLst/>
          </a:prstGeom>
          <a:noFill/>
        </p:spPr>
        <p:txBody>
          <a:bodyPr wrap="square">
            <a:spAutoFit/>
          </a:bodyPr>
          <a:lstStyle/>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データベース</a:t>
            </a:r>
            <a:r>
              <a:rPr lang="ja-JP" altLang="en-US" sz="2400" dirty="0">
                <a:solidFill>
                  <a:srgbClr val="1D1C1D"/>
                </a:solidFill>
                <a:highlight>
                  <a:srgbClr val="F8F8F8"/>
                </a:highlight>
                <a:latin typeface="Noto Sans JP Medium" panose="020B0600070205080204" charset="-128"/>
                <a:ea typeface="Noto Sans JP Medium" panose="020B0600070205080204" charset="-128"/>
              </a:rPr>
              <a:t>の管理に</a:t>
            </a: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チャレンジした。</a:t>
            </a:r>
            <a:endPar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endParaRPr>
          </a:p>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データベースの正常化</a:t>
            </a:r>
            <a:r>
              <a:rPr lang="ja-JP" altLang="en-US" sz="2400" dirty="0">
                <a:solidFill>
                  <a:srgbClr val="1D1C1D"/>
                </a:solidFill>
                <a:highlight>
                  <a:srgbClr val="F8F8F8"/>
                </a:highlight>
                <a:latin typeface="Noto Sans JP Medium" panose="020B0600070205080204" charset="-128"/>
                <a:ea typeface="Noto Sans JP Medium" panose="020B0600070205080204" charset="-128"/>
              </a:rPr>
              <a:t>の重要性を学べた</a:t>
            </a: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a:t>
            </a:r>
            <a:endParaRPr lang="ja-JP" altLang="en-US" sz="2400" dirty="0">
              <a:latin typeface="Noto Sans JP Medium" panose="020B0600070205080204" charset="-128"/>
              <a:ea typeface="Noto Sans JP Medium" panose="020B0600070205080204" charset="-128"/>
            </a:endParaRPr>
          </a:p>
        </p:txBody>
      </p:sp>
    </p:spTree>
    <p:extLst>
      <p:ext uri="{BB962C8B-B14F-4D97-AF65-F5344CB8AC3E}">
        <p14:creationId xmlns:p14="http://schemas.microsoft.com/office/powerpoint/2010/main" val="1659403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pic>
        <p:nvPicPr>
          <p:cNvPr id="9" name="Picture 9"/>
          <p:cNvPicPr>
            <a:picLocks noChangeAspect="1"/>
          </p:cNvPicPr>
          <p:nvPr/>
        </p:nvPicPr>
        <p:blipFill>
          <a:blip r:embed="rId5"/>
          <a:stretch>
            <a:fillRect/>
          </a:stretch>
        </p:blipFill>
        <p:spPr>
          <a:xfrm>
            <a:off x="622300" y="5143500"/>
            <a:ext cx="17043400" cy="12700"/>
          </a:xfrm>
          <a:prstGeom prst="rect">
            <a:avLst/>
          </a:prstGeom>
        </p:spPr>
      </p:pic>
      <p:pic>
        <p:nvPicPr>
          <p:cNvPr id="10" name="Picture 10"/>
          <p:cNvPicPr>
            <a:picLocks noChangeAspect="1"/>
          </p:cNvPicPr>
          <p:nvPr/>
        </p:nvPicPr>
        <p:blipFill>
          <a:blip r:embed="rId6"/>
          <a:stretch>
            <a:fillRect/>
          </a:stretch>
        </p:blipFill>
        <p:spPr>
          <a:xfrm>
            <a:off x="6794500" y="1926303"/>
            <a:ext cx="812800" cy="812800"/>
          </a:xfrm>
          <a:prstGeom prst="rect">
            <a:avLst/>
          </a:prstGeom>
        </p:spPr>
      </p:pic>
      <p:pic>
        <p:nvPicPr>
          <p:cNvPr id="11" name="Picture 11"/>
          <p:cNvPicPr>
            <a:picLocks noChangeAspect="1"/>
          </p:cNvPicPr>
          <p:nvPr/>
        </p:nvPicPr>
        <p:blipFill>
          <a:blip r:embed="rId7"/>
          <a:stretch>
            <a:fillRect/>
          </a:stretch>
        </p:blipFill>
        <p:spPr>
          <a:xfrm>
            <a:off x="14566900" y="7772400"/>
            <a:ext cx="812800" cy="812800"/>
          </a:xfrm>
          <a:prstGeom prst="rect">
            <a:avLst/>
          </a:prstGeom>
        </p:spPr>
      </p:pic>
      <p:pic>
        <p:nvPicPr>
          <p:cNvPr id="13" name="Picture 13"/>
          <p:cNvPicPr>
            <a:picLocks noChangeAspect="1"/>
          </p:cNvPicPr>
          <p:nvPr/>
        </p:nvPicPr>
        <p:blipFill>
          <a:blip r:embed="rId8"/>
          <a:stretch>
            <a:fillRect/>
          </a:stretch>
        </p:blipFill>
        <p:spPr>
          <a:xfrm>
            <a:off x="10628056" y="1828800"/>
            <a:ext cx="812800" cy="812800"/>
          </a:xfrm>
          <a:prstGeom prst="rect">
            <a:avLst/>
          </a:prstGeom>
        </p:spPr>
      </p:pic>
      <p:sp>
        <p:nvSpPr>
          <p:cNvPr id="14" name="TextBox 14"/>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06</a:t>
            </a:r>
          </a:p>
        </p:txBody>
      </p:sp>
      <p:sp>
        <p:nvSpPr>
          <p:cNvPr id="18" name="TextBox 18"/>
          <p:cNvSpPr txBox="1"/>
          <p:nvPr/>
        </p:nvSpPr>
        <p:spPr>
          <a:xfrm>
            <a:off x="14389100" y="4457700"/>
            <a:ext cx="1168400" cy="317500"/>
          </a:xfrm>
          <a:prstGeom prst="rect">
            <a:avLst/>
          </a:prstGeom>
        </p:spPr>
        <p:txBody>
          <a:bodyPr lIns="0" tIns="0" rIns="0" bIns="0" rtlCol="0" anchor="ctr"/>
          <a:lstStyle/>
          <a:p>
            <a:pPr lvl="0" algn="ctr">
              <a:lnSpc>
                <a:spcPct val="99600"/>
              </a:lnSpc>
            </a:pPr>
            <a:r>
              <a:rPr lang="en-US" sz="1800" b="0" i="0" u="none" strike="noStrike" dirty="0">
                <a:solidFill>
                  <a:srgbClr val="FFFFFF"/>
                </a:solidFill>
                <a:latin typeface="Pretendard Medium"/>
              </a:rPr>
              <a:t>Step 4</a:t>
            </a:r>
          </a:p>
        </p:txBody>
      </p:sp>
      <p:sp>
        <p:nvSpPr>
          <p:cNvPr id="23" name="TextBox 23"/>
          <p:cNvSpPr txBox="1"/>
          <p:nvPr/>
        </p:nvSpPr>
        <p:spPr>
          <a:xfrm>
            <a:off x="13398500" y="6337300"/>
            <a:ext cx="3149600" cy="1003300"/>
          </a:xfrm>
          <a:prstGeom prst="rect">
            <a:avLst/>
          </a:prstGeom>
        </p:spPr>
        <p:txBody>
          <a:bodyPr lIns="0" tIns="0" rIns="0" bIns="0" rtlCol="0" anchor="ctr"/>
          <a:lstStyle/>
          <a:p>
            <a:pPr lvl="0" algn="ctr">
              <a:lnSpc>
                <a:spcPct val="124499"/>
              </a:lnSpc>
            </a:pPr>
            <a:r>
              <a:rPr lang="ja-JP" sz="1800" b="0" i="0" u="none" strike="noStrike">
                <a:solidFill>
                  <a:srgbClr val="FFFFFF"/>
                </a:solidFill>
                <a:ea typeface="Noto Sans JP Medium"/>
              </a:rPr>
              <a:t>テーマの詳細を簡単に</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p:txBody>
      </p:sp>
      <p:sp>
        <p:nvSpPr>
          <p:cNvPr id="26" name="TextBox 26"/>
          <p:cNvSpPr txBox="1"/>
          <p:nvPr/>
        </p:nvSpPr>
        <p:spPr>
          <a:xfrm>
            <a:off x="13487400" y="5562600"/>
            <a:ext cx="2971800" cy="393700"/>
          </a:xfrm>
          <a:prstGeom prst="rect">
            <a:avLst/>
          </a:prstGeom>
        </p:spPr>
        <p:txBody>
          <a:bodyPr lIns="0" tIns="0" rIns="0" bIns="0" rtlCol="0" anchor="ctr"/>
          <a:lstStyle/>
          <a:p>
            <a:pPr lvl="0" algn="ctr">
              <a:lnSpc>
                <a:spcPct val="99600"/>
              </a:lnSpc>
            </a:pPr>
            <a:r>
              <a:rPr lang="ja-JP" sz="2200" b="0" i="0" u="none" strike="noStrike">
                <a:solidFill>
                  <a:srgbClr val="FFFFFF"/>
                </a:solidFill>
                <a:ea typeface="Noto Sans JP Black"/>
              </a:rPr>
              <a:t>プロセスキーワード</a:t>
            </a:r>
            <a:r>
              <a:rPr lang="en-US" sz="2200" b="0" i="0" u="none" strike="noStrike" dirty="0">
                <a:solidFill>
                  <a:srgbClr val="FFFFFF"/>
                </a:solidFill>
                <a:latin typeface="Noto Sans JP Black"/>
              </a:rPr>
              <a:t> D</a:t>
            </a:r>
          </a:p>
        </p:txBody>
      </p:sp>
      <p:sp>
        <p:nvSpPr>
          <p:cNvPr id="27" name="TextBox 27"/>
          <p:cNvSpPr txBox="1"/>
          <p:nvPr/>
        </p:nvSpPr>
        <p:spPr>
          <a:xfrm>
            <a:off x="4406900" y="1828800"/>
            <a:ext cx="9474200" cy="977900"/>
          </a:xfrm>
          <a:prstGeom prst="rect">
            <a:avLst/>
          </a:prstGeom>
        </p:spPr>
        <p:txBody>
          <a:bodyPr lIns="0" tIns="0" rIns="0" bIns="0" rtlCol="0" anchor="ctr"/>
          <a:lstStyle/>
          <a:p>
            <a:pPr lvl="0" algn="ctr">
              <a:lnSpc>
                <a:spcPct val="99600"/>
              </a:lnSpc>
            </a:pPr>
            <a:r>
              <a:rPr lang="ja-JP" altLang="en-US" sz="5500" b="0" i="0" u="none" strike="noStrike" dirty="0">
                <a:solidFill>
                  <a:srgbClr val="00074E"/>
                </a:solidFill>
                <a:ea typeface="Noto Sans JP Black"/>
              </a:rPr>
              <a:t>個人成果</a:t>
            </a:r>
            <a:endParaRPr lang="ja-JP" sz="5500" b="0" i="0" u="none" strike="noStrike" dirty="0">
              <a:solidFill>
                <a:srgbClr val="00074E"/>
              </a:solidFill>
              <a:ea typeface="Noto Sans JP Black"/>
            </a:endParaRPr>
          </a:p>
        </p:txBody>
      </p:sp>
      <p:sp>
        <p:nvSpPr>
          <p:cNvPr id="28" name="TextBox 15">
            <a:extLst>
              <a:ext uri="{FF2B5EF4-FFF2-40B4-BE49-F238E27FC236}">
                <a16:creationId xmlns:a16="http://schemas.microsoft.com/office/drawing/2014/main" id="{FC983051-6056-B3D9-749C-E8E9AE881D77}"/>
              </a:ext>
            </a:extLst>
          </p:cNvPr>
          <p:cNvSpPr txBox="1"/>
          <p:nvPr/>
        </p:nvSpPr>
        <p:spPr>
          <a:xfrm>
            <a:off x="2723126" y="3436236"/>
            <a:ext cx="4127500" cy="355600"/>
          </a:xfrm>
          <a:prstGeom prst="rect">
            <a:avLst/>
          </a:prstGeom>
        </p:spPr>
        <p:txBody>
          <a:bodyPr lIns="0" tIns="0" rIns="0" bIns="0" rtlCol="0" anchor="ctr"/>
          <a:lstStyle/>
          <a:p>
            <a:pPr lvl="0" algn="l">
              <a:lnSpc>
                <a:spcPct val="116199"/>
              </a:lnSpc>
            </a:pPr>
            <a:r>
              <a:rPr lang="ja-JP" altLang="en-US" sz="3200" dirty="0">
                <a:ea typeface="Noto Sans JP Black"/>
              </a:rPr>
              <a:t>戸川</a:t>
            </a:r>
            <a:endParaRPr lang="en-US" sz="3200" b="0" i="0" u="none" strike="noStrike" dirty="0">
              <a:ea typeface="Noto Sans JP Black"/>
            </a:endParaRPr>
          </a:p>
        </p:txBody>
      </p:sp>
      <p:sp>
        <p:nvSpPr>
          <p:cNvPr id="29" name="TextBox 15">
            <a:extLst>
              <a:ext uri="{FF2B5EF4-FFF2-40B4-BE49-F238E27FC236}">
                <a16:creationId xmlns:a16="http://schemas.microsoft.com/office/drawing/2014/main" id="{9A28F9CA-F0D5-6A6B-2E1A-9C4FDCFFD794}"/>
              </a:ext>
            </a:extLst>
          </p:cNvPr>
          <p:cNvSpPr txBox="1"/>
          <p:nvPr/>
        </p:nvSpPr>
        <p:spPr>
          <a:xfrm>
            <a:off x="2625213" y="4381500"/>
            <a:ext cx="4127500" cy="355600"/>
          </a:xfrm>
          <a:prstGeom prst="rect">
            <a:avLst/>
          </a:prstGeom>
        </p:spPr>
        <p:txBody>
          <a:bodyPr lIns="0" tIns="0" rIns="0" bIns="0" rtlCol="0" anchor="ctr"/>
          <a:lstStyle/>
          <a:p>
            <a:pPr lvl="0" algn="l">
              <a:lnSpc>
                <a:spcPct val="116199"/>
              </a:lnSpc>
            </a:pPr>
            <a:r>
              <a:rPr lang="ja-JP" altLang="en-US" sz="2800" b="1" u="sng" dirty="0">
                <a:solidFill>
                  <a:srgbClr val="ED254E"/>
                </a:solidFill>
                <a:ea typeface="Noto Sans JP Black"/>
              </a:rPr>
              <a:t>機能</a:t>
            </a:r>
            <a:r>
              <a:rPr lang="ja-JP" altLang="en-US" sz="2800" i="0" u="sng" strike="noStrike" dirty="0">
                <a:solidFill>
                  <a:srgbClr val="ED254E"/>
                </a:solidFill>
                <a:ea typeface="Noto Sans JP Black"/>
              </a:rPr>
              <a:t>担当</a:t>
            </a:r>
            <a:r>
              <a:rPr lang="ja-JP" altLang="en-US" sz="2800" b="0" i="0" u="sng" strike="noStrike" dirty="0">
                <a:ea typeface="Noto Sans JP Black"/>
              </a:rPr>
              <a:t>として</a:t>
            </a:r>
            <a:endParaRPr lang="en-US" sz="2800" b="0" i="0" u="sng" strike="noStrike" dirty="0">
              <a:ea typeface="Noto Sans JP Black"/>
            </a:endParaRPr>
          </a:p>
        </p:txBody>
      </p:sp>
      <p:sp>
        <p:nvSpPr>
          <p:cNvPr id="30" name="TextBox 15">
            <a:extLst>
              <a:ext uri="{FF2B5EF4-FFF2-40B4-BE49-F238E27FC236}">
                <a16:creationId xmlns:a16="http://schemas.microsoft.com/office/drawing/2014/main" id="{B4F72AF7-7CF3-6FCD-9F82-A1CE437B52FE}"/>
              </a:ext>
            </a:extLst>
          </p:cNvPr>
          <p:cNvSpPr txBox="1"/>
          <p:nvPr/>
        </p:nvSpPr>
        <p:spPr>
          <a:xfrm>
            <a:off x="2667000" y="6562384"/>
            <a:ext cx="4127500" cy="355600"/>
          </a:xfrm>
          <a:prstGeom prst="rect">
            <a:avLst/>
          </a:prstGeom>
        </p:spPr>
        <p:txBody>
          <a:bodyPr lIns="0" tIns="0" rIns="0" bIns="0" rtlCol="0" anchor="ctr"/>
          <a:lstStyle/>
          <a:p>
            <a:pPr lvl="0" algn="l">
              <a:lnSpc>
                <a:spcPct val="116199"/>
              </a:lnSpc>
            </a:pPr>
            <a:r>
              <a:rPr lang="ja-JP" altLang="en-US" sz="2800" b="0" i="0" u="sng" strike="noStrike" dirty="0">
                <a:ea typeface="Noto Sans JP Black"/>
              </a:rPr>
              <a:t>研修を終えて</a:t>
            </a:r>
            <a:endParaRPr lang="en-US" sz="2800" b="0" i="0" u="sng" strike="noStrike" dirty="0">
              <a:ea typeface="Noto Sans JP Black"/>
            </a:endParaRPr>
          </a:p>
        </p:txBody>
      </p:sp>
      <p:sp>
        <p:nvSpPr>
          <p:cNvPr id="33" name="テキスト ボックス 32">
            <a:extLst>
              <a:ext uri="{FF2B5EF4-FFF2-40B4-BE49-F238E27FC236}">
                <a16:creationId xmlns:a16="http://schemas.microsoft.com/office/drawing/2014/main" id="{F63C8F87-BF75-BC9C-9FDA-D3BD33B67121}"/>
              </a:ext>
            </a:extLst>
          </p:cNvPr>
          <p:cNvSpPr txBox="1"/>
          <p:nvPr/>
        </p:nvSpPr>
        <p:spPr>
          <a:xfrm>
            <a:off x="2524125" y="7041931"/>
            <a:ext cx="13033375" cy="2413033"/>
          </a:xfrm>
          <a:prstGeom prst="rect">
            <a:avLst/>
          </a:prstGeom>
          <a:noFill/>
        </p:spPr>
        <p:txBody>
          <a:bodyPr wrap="square">
            <a:spAutoFit/>
          </a:bodyPr>
          <a:lstStyle/>
          <a:p>
            <a:pPr lvl="0" algn="just">
              <a:lnSpc>
                <a:spcPct val="124499"/>
              </a:lnSpc>
            </a:pPr>
            <a:r>
              <a:rPr lang="ja-JP" altLang="en-US" sz="2400" b="0" i="0" dirty="0">
                <a:solidFill>
                  <a:srgbClr val="1D1C1D"/>
                </a:solidFill>
                <a:effectLst/>
                <a:highlight>
                  <a:srgbClr val="FFFFFF"/>
                </a:highlight>
                <a:latin typeface="Noto Sans JP Medium" panose="020B0600070205080204" charset="-128"/>
                <a:ea typeface="Noto Sans JP Medium" panose="020B0600070205080204" charset="-128"/>
              </a:rPr>
              <a:t>分からないところが分からない、分からない箇所をうまく説明出来ないといったことを無くし、積極的に質問できるようになった。</a:t>
            </a:r>
            <a:endParaRPr lang="en-US" altLang="ja-JP" sz="2400" b="0" i="0" dirty="0">
              <a:solidFill>
                <a:srgbClr val="1D1C1D"/>
              </a:solidFill>
              <a:effectLst/>
              <a:highlight>
                <a:srgbClr val="FFFFFF"/>
              </a:highlight>
              <a:latin typeface="Noto Sans JP Medium" panose="020B0600070205080204" charset="-128"/>
              <a:ea typeface="Noto Sans JP Medium" panose="020B0600070205080204" charset="-128"/>
            </a:endParaRPr>
          </a:p>
          <a:p>
            <a:pPr lvl="0" algn="just">
              <a:lnSpc>
                <a:spcPct val="124499"/>
              </a:lnSpc>
            </a:pP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７月の研修でも、分からないところが出てきたらチームの人たちや講師の方に</a:t>
            </a:r>
            <a:endPar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endParaRPr>
          </a:p>
          <a:p>
            <a:pPr lvl="0" algn="just">
              <a:lnSpc>
                <a:spcPct val="124499"/>
              </a:lnSpc>
            </a:pP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積極的に質問していきたい。</a:t>
            </a:r>
            <a:endParaRPr lang="en-US" altLang="ja-JP" sz="2400" b="0" i="0" u="none" strike="noStrike" dirty="0">
              <a:solidFill>
                <a:srgbClr val="526474"/>
              </a:solidFill>
              <a:latin typeface="Noto Sans JP Medium" panose="020B0600070205080204" charset="-128"/>
              <a:ea typeface="Noto Sans JP Medium" panose="020B0600070205080204" charset="-128"/>
            </a:endParaRPr>
          </a:p>
          <a:p>
            <a:pPr>
              <a:lnSpc>
                <a:spcPct val="150000"/>
              </a:lnSpc>
            </a:pPr>
            <a:endParaRPr kumimoji="1" lang="ja-JP" altLang="en-US" sz="2400" dirty="0">
              <a:latin typeface="Noto Sans JP Medium" panose="020B0600070205080204" charset="-128"/>
              <a:ea typeface="Noto Sans JP Medium" panose="020B0600070205080204" charset="-128"/>
            </a:endParaRPr>
          </a:p>
        </p:txBody>
      </p:sp>
      <p:sp>
        <p:nvSpPr>
          <p:cNvPr id="6" name="テキスト ボックス 5">
            <a:extLst>
              <a:ext uri="{FF2B5EF4-FFF2-40B4-BE49-F238E27FC236}">
                <a16:creationId xmlns:a16="http://schemas.microsoft.com/office/drawing/2014/main" id="{FE9B2C8B-E44A-0E9B-CA33-AA09D3E837A7}"/>
              </a:ext>
            </a:extLst>
          </p:cNvPr>
          <p:cNvSpPr txBox="1"/>
          <p:nvPr/>
        </p:nvSpPr>
        <p:spPr>
          <a:xfrm>
            <a:off x="2533650" y="5043848"/>
            <a:ext cx="12033250" cy="830997"/>
          </a:xfrm>
          <a:prstGeom prst="rect">
            <a:avLst/>
          </a:prstGeom>
          <a:noFill/>
        </p:spPr>
        <p:txBody>
          <a:bodyPr wrap="square">
            <a:spAutoFit/>
          </a:bodyPr>
          <a:lstStyle/>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a:t>
            </a:r>
            <a:r>
              <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rPr>
              <a:t>JSP</a:t>
            </a: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、サーブレット、</a:t>
            </a:r>
            <a:r>
              <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rPr>
              <a:t>Dao</a:t>
            </a: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の流れが理解できるようになった。</a:t>
            </a:r>
            <a:br>
              <a:rPr lang="ja-JP" altLang="en-US" sz="2400" dirty="0">
                <a:latin typeface="Noto Sans JP Medium" panose="020B0600070205080204" charset="-128"/>
                <a:ea typeface="Noto Sans JP Medium" panose="020B0600070205080204" charset="-128"/>
              </a:rPr>
            </a:br>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・エラーが起きた時に、チーム全体で共有して、問題を解決することができた。</a:t>
            </a:r>
            <a:endParaRPr lang="ja-JP" altLang="en-US" sz="2400" dirty="0">
              <a:latin typeface="Noto Sans JP Medium" panose="020B0600070205080204" charset="-128"/>
              <a:ea typeface="Noto Sans JP Medium" panose="020B0600070205080204" charset="-128"/>
            </a:endParaRPr>
          </a:p>
        </p:txBody>
      </p:sp>
    </p:spTree>
    <p:extLst>
      <p:ext uri="{BB962C8B-B14F-4D97-AF65-F5344CB8AC3E}">
        <p14:creationId xmlns:p14="http://schemas.microsoft.com/office/powerpoint/2010/main" val="1514672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pic>
        <p:nvPicPr>
          <p:cNvPr id="9" name="Picture 9"/>
          <p:cNvPicPr>
            <a:picLocks noChangeAspect="1"/>
          </p:cNvPicPr>
          <p:nvPr/>
        </p:nvPicPr>
        <p:blipFill>
          <a:blip r:embed="rId6"/>
          <a:stretch>
            <a:fillRect/>
          </a:stretch>
        </p:blipFill>
        <p:spPr>
          <a:xfrm>
            <a:off x="622300" y="5143500"/>
            <a:ext cx="17043400" cy="12700"/>
          </a:xfrm>
          <a:prstGeom prst="rect">
            <a:avLst/>
          </a:prstGeom>
        </p:spPr>
      </p:pic>
      <p:pic>
        <p:nvPicPr>
          <p:cNvPr id="10" name="Picture 10"/>
          <p:cNvPicPr>
            <a:picLocks noChangeAspect="1"/>
          </p:cNvPicPr>
          <p:nvPr/>
        </p:nvPicPr>
        <p:blipFill>
          <a:blip r:embed="rId7"/>
          <a:stretch>
            <a:fillRect/>
          </a:stretch>
        </p:blipFill>
        <p:spPr>
          <a:xfrm>
            <a:off x="6794500" y="1926303"/>
            <a:ext cx="812800" cy="812800"/>
          </a:xfrm>
          <a:prstGeom prst="rect">
            <a:avLst/>
          </a:prstGeom>
        </p:spPr>
      </p:pic>
      <p:pic>
        <p:nvPicPr>
          <p:cNvPr id="11" name="Picture 11"/>
          <p:cNvPicPr>
            <a:picLocks noChangeAspect="1"/>
          </p:cNvPicPr>
          <p:nvPr/>
        </p:nvPicPr>
        <p:blipFill>
          <a:blip r:embed="rId8"/>
          <a:stretch>
            <a:fillRect/>
          </a:stretch>
        </p:blipFill>
        <p:spPr>
          <a:xfrm>
            <a:off x="14566900" y="7772400"/>
            <a:ext cx="812800" cy="812800"/>
          </a:xfrm>
          <a:prstGeom prst="rect">
            <a:avLst/>
          </a:prstGeom>
        </p:spPr>
      </p:pic>
      <p:pic>
        <p:nvPicPr>
          <p:cNvPr id="13" name="Picture 13"/>
          <p:cNvPicPr>
            <a:picLocks noChangeAspect="1"/>
          </p:cNvPicPr>
          <p:nvPr/>
        </p:nvPicPr>
        <p:blipFill>
          <a:blip r:embed="rId9"/>
          <a:stretch>
            <a:fillRect/>
          </a:stretch>
        </p:blipFill>
        <p:spPr>
          <a:xfrm>
            <a:off x="10628056" y="1828800"/>
            <a:ext cx="812800" cy="812800"/>
          </a:xfrm>
          <a:prstGeom prst="rect">
            <a:avLst/>
          </a:prstGeom>
        </p:spPr>
      </p:pic>
      <p:sp>
        <p:nvSpPr>
          <p:cNvPr id="14" name="TextBox 14"/>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06</a:t>
            </a:r>
          </a:p>
        </p:txBody>
      </p:sp>
      <p:sp>
        <p:nvSpPr>
          <p:cNvPr id="18" name="TextBox 18"/>
          <p:cNvSpPr txBox="1"/>
          <p:nvPr/>
        </p:nvSpPr>
        <p:spPr>
          <a:xfrm>
            <a:off x="14389100" y="4457700"/>
            <a:ext cx="1168400" cy="317500"/>
          </a:xfrm>
          <a:prstGeom prst="rect">
            <a:avLst/>
          </a:prstGeom>
        </p:spPr>
        <p:txBody>
          <a:bodyPr lIns="0" tIns="0" rIns="0" bIns="0" rtlCol="0" anchor="ctr"/>
          <a:lstStyle/>
          <a:p>
            <a:pPr lvl="0" algn="ctr">
              <a:lnSpc>
                <a:spcPct val="99600"/>
              </a:lnSpc>
            </a:pPr>
            <a:r>
              <a:rPr lang="en-US" sz="1800" b="0" i="0" u="none" strike="noStrike" dirty="0">
                <a:solidFill>
                  <a:srgbClr val="FFFFFF"/>
                </a:solidFill>
                <a:latin typeface="Pretendard Medium"/>
              </a:rPr>
              <a:t>Step 4</a:t>
            </a:r>
          </a:p>
        </p:txBody>
      </p:sp>
      <p:sp>
        <p:nvSpPr>
          <p:cNvPr id="23" name="TextBox 23"/>
          <p:cNvSpPr txBox="1"/>
          <p:nvPr/>
        </p:nvSpPr>
        <p:spPr>
          <a:xfrm>
            <a:off x="13398500" y="6337300"/>
            <a:ext cx="3149600" cy="1003300"/>
          </a:xfrm>
          <a:prstGeom prst="rect">
            <a:avLst/>
          </a:prstGeom>
        </p:spPr>
        <p:txBody>
          <a:bodyPr lIns="0" tIns="0" rIns="0" bIns="0" rtlCol="0" anchor="ctr"/>
          <a:lstStyle/>
          <a:p>
            <a:pPr lvl="0" algn="ctr">
              <a:lnSpc>
                <a:spcPct val="124499"/>
              </a:lnSpc>
            </a:pPr>
            <a:r>
              <a:rPr lang="ja-JP" sz="1800" b="0" i="0" u="none" strike="noStrike">
                <a:solidFill>
                  <a:srgbClr val="FFFFFF"/>
                </a:solidFill>
                <a:ea typeface="Noto Sans JP Medium"/>
              </a:rPr>
              <a:t>テーマの詳細を簡単に</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p:txBody>
      </p:sp>
      <p:sp>
        <p:nvSpPr>
          <p:cNvPr id="26" name="TextBox 26"/>
          <p:cNvSpPr txBox="1"/>
          <p:nvPr/>
        </p:nvSpPr>
        <p:spPr>
          <a:xfrm>
            <a:off x="13487400" y="5562600"/>
            <a:ext cx="2971800" cy="393700"/>
          </a:xfrm>
          <a:prstGeom prst="rect">
            <a:avLst/>
          </a:prstGeom>
        </p:spPr>
        <p:txBody>
          <a:bodyPr lIns="0" tIns="0" rIns="0" bIns="0" rtlCol="0" anchor="ctr"/>
          <a:lstStyle/>
          <a:p>
            <a:pPr lvl="0" algn="ctr">
              <a:lnSpc>
                <a:spcPct val="99600"/>
              </a:lnSpc>
            </a:pPr>
            <a:r>
              <a:rPr lang="ja-JP" sz="2200" b="0" i="0" u="none" strike="noStrike">
                <a:solidFill>
                  <a:srgbClr val="FFFFFF"/>
                </a:solidFill>
                <a:ea typeface="Noto Sans JP Black"/>
              </a:rPr>
              <a:t>プロセスキーワード</a:t>
            </a:r>
            <a:r>
              <a:rPr lang="en-US" sz="2200" b="0" i="0" u="none" strike="noStrike" dirty="0">
                <a:solidFill>
                  <a:srgbClr val="FFFFFF"/>
                </a:solidFill>
                <a:latin typeface="Noto Sans JP Black"/>
              </a:rPr>
              <a:t> D</a:t>
            </a:r>
          </a:p>
        </p:txBody>
      </p:sp>
      <p:sp>
        <p:nvSpPr>
          <p:cNvPr id="27" name="TextBox 27"/>
          <p:cNvSpPr txBox="1"/>
          <p:nvPr/>
        </p:nvSpPr>
        <p:spPr>
          <a:xfrm>
            <a:off x="4406900" y="1828800"/>
            <a:ext cx="9474200" cy="977900"/>
          </a:xfrm>
          <a:prstGeom prst="rect">
            <a:avLst/>
          </a:prstGeom>
        </p:spPr>
        <p:txBody>
          <a:bodyPr lIns="0" tIns="0" rIns="0" bIns="0" rtlCol="0" anchor="ctr"/>
          <a:lstStyle/>
          <a:p>
            <a:pPr lvl="0" algn="ctr">
              <a:lnSpc>
                <a:spcPct val="99600"/>
              </a:lnSpc>
            </a:pPr>
            <a:r>
              <a:rPr lang="ja-JP" altLang="en-US" sz="5500" b="0" i="0" u="none" strike="noStrike" dirty="0">
                <a:solidFill>
                  <a:srgbClr val="00074E"/>
                </a:solidFill>
                <a:ea typeface="Noto Sans JP Black"/>
              </a:rPr>
              <a:t>個人成果</a:t>
            </a:r>
            <a:endParaRPr lang="ja-JP" sz="5500" b="0" i="0" u="none" strike="noStrike" dirty="0">
              <a:solidFill>
                <a:srgbClr val="00074E"/>
              </a:solidFill>
              <a:ea typeface="Noto Sans JP Black"/>
            </a:endParaRPr>
          </a:p>
        </p:txBody>
      </p:sp>
      <p:sp>
        <p:nvSpPr>
          <p:cNvPr id="28" name="TextBox 15">
            <a:extLst>
              <a:ext uri="{FF2B5EF4-FFF2-40B4-BE49-F238E27FC236}">
                <a16:creationId xmlns:a16="http://schemas.microsoft.com/office/drawing/2014/main" id="{FC983051-6056-B3D9-749C-E8E9AE881D77}"/>
              </a:ext>
            </a:extLst>
          </p:cNvPr>
          <p:cNvSpPr txBox="1"/>
          <p:nvPr/>
        </p:nvSpPr>
        <p:spPr>
          <a:xfrm>
            <a:off x="2723126" y="3436236"/>
            <a:ext cx="4127500" cy="355600"/>
          </a:xfrm>
          <a:prstGeom prst="rect">
            <a:avLst/>
          </a:prstGeom>
        </p:spPr>
        <p:txBody>
          <a:bodyPr lIns="0" tIns="0" rIns="0" bIns="0" rtlCol="0" anchor="ctr"/>
          <a:lstStyle/>
          <a:p>
            <a:pPr lvl="0" algn="l">
              <a:lnSpc>
                <a:spcPct val="116199"/>
              </a:lnSpc>
            </a:pPr>
            <a:r>
              <a:rPr lang="ja-JP" altLang="en-US" sz="3200" dirty="0">
                <a:ea typeface="Noto Sans JP Black"/>
              </a:rPr>
              <a:t>丸山</a:t>
            </a:r>
            <a:endParaRPr lang="en-US" sz="3200" b="0" i="0" u="none" strike="noStrike" dirty="0">
              <a:ea typeface="Noto Sans JP Black"/>
            </a:endParaRPr>
          </a:p>
        </p:txBody>
      </p:sp>
      <p:sp>
        <p:nvSpPr>
          <p:cNvPr id="29" name="TextBox 15">
            <a:extLst>
              <a:ext uri="{FF2B5EF4-FFF2-40B4-BE49-F238E27FC236}">
                <a16:creationId xmlns:a16="http://schemas.microsoft.com/office/drawing/2014/main" id="{9A28F9CA-F0D5-6A6B-2E1A-9C4FDCFFD794}"/>
              </a:ext>
            </a:extLst>
          </p:cNvPr>
          <p:cNvSpPr txBox="1"/>
          <p:nvPr/>
        </p:nvSpPr>
        <p:spPr>
          <a:xfrm>
            <a:off x="2625213" y="4381500"/>
            <a:ext cx="4127500" cy="355600"/>
          </a:xfrm>
          <a:prstGeom prst="rect">
            <a:avLst/>
          </a:prstGeom>
        </p:spPr>
        <p:txBody>
          <a:bodyPr lIns="0" tIns="0" rIns="0" bIns="0" rtlCol="0" anchor="ctr"/>
          <a:lstStyle/>
          <a:p>
            <a:pPr lvl="0" algn="l">
              <a:lnSpc>
                <a:spcPct val="116199"/>
              </a:lnSpc>
            </a:pPr>
            <a:r>
              <a:rPr lang="ja-JP" altLang="en-US" sz="2800" b="1" u="sng" dirty="0">
                <a:solidFill>
                  <a:srgbClr val="ED254E"/>
                </a:solidFill>
                <a:ea typeface="Noto Sans JP Black"/>
              </a:rPr>
              <a:t>機能</a:t>
            </a:r>
            <a:r>
              <a:rPr lang="ja-JP" altLang="en-US" sz="2800" i="0" u="sng" strike="noStrike" dirty="0">
                <a:solidFill>
                  <a:srgbClr val="ED254E"/>
                </a:solidFill>
                <a:ea typeface="Noto Sans JP Black"/>
              </a:rPr>
              <a:t>担当</a:t>
            </a:r>
            <a:r>
              <a:rPr lang="ja-JP" altLang="en-US" sz="2800" b="0" i="0" u="sng" strike="noStrike" dirty="0">
                <a:ea typeface="Noto Sans JP Black"/>
              </a:rPr>
              <a:t>として</a:t>
            </a:r>
            <a:endParaRPr lang="en-US" sz="2800" b="0" i="0" u="sng" strike="noStrike" dirty="0">
              <a:ea typeface="Noto Sans JP Black"/>
            </a:endParaRPr>
          </a:p>
        </p:txBody>
      </p:sp>
      <p:sp>
        <p:nvSpPr>
          <p:cNvPr id="30" name="TextBox 15">
            <a:extLst>
              <a:ext uri="{FF2B5EF4-FFF2-40B4-BE49-F238E27FC236}">
                <a16:creationId xmlns:a16="http://schemas.microsoft.com/office/drawing/2014/main" id="{B4F72AF7-7CF3-6FCD-9F82-A1CE437B52FE}"/>
              </a:ext>
            </a:extLst>
          </p:cNvPr>
          <p:cNvSpPr txBox="1"/>
          <p:nvPr/>
        </p:nvSpPr>
        <p:spPr>
          <a:xfrm>
            <a:off x="2625213" y="7103738"/>
            <a:ext cx="4127500" cy="355600"/>
          </a:xfrm>
          <a:prstGeom prst="rect">
            <a:avLst/>
          </a:prstGeom>
        </p:spPr>
        <p:txBody>
          <a:bodyPr lIns="0" tIns="0" rIns="0" bIns="0" rtlCol="0" anchor="ctr"/>
          <a:lstStyle/>
          <a:p>
            <a:pPr lvl="0" algn="l">
              <a:lnSpc>
                <a:spcPct val="116199"/>
              </a:lnSpc>
            </a:pPr>
            <a:r>
              <a:rPr lang="ja-JP" altLang="en-US" sz="2800" b="0" i="0" u="sng" strike="noStrike" dirty="0">
                <a:ea typeface="Noto Sans JP Black"/>
              </a:rPr>
              <a:t>研修を終えて</a:t>
            </a:r>
            <a:endParaRPr lang="en-US" sz="2800" b="0" i="0" u="sng" strike="noStrike" dirty="0">
              <a:ea typeface="Noto Sans JP Black"/>
            </a:endParaRPr>
          </a:p>
        </p:txBody>
      </p:sp>
      <p:sp>
        <p:nvSpPr>
          <p:cNvPr id="6" name="テキスト ボックス 5">
            <a:extLst>
              <a:ext uri="{FF2B5EF4-FFF2-40B4-BE49-F238E27FC236}">
                <a16:creationId xmlns:a16="http://schemas.microsoft.com/office/drawing/2014/main" id="{99F73CC7-7767-6839-9AB7-29A7F3B5FAAA}"/>
              </a:ext>
            </a:extLst>
          </p:cNvPr>
          <p:cNvSpPr txBox="1"/>
          <p:nvPr/>
        </p:nvSpPr>
        <p:spPr>
          <a:xfrm>
            <a:off x="2706739" y="7665810"/>
            <a:ext cx="12990461" cy="1569660"/>
          </a:xfrm>
          <a:prstGeom prst="rect">
            <a:avLst/>
          </a:prstGeom>
          <a:noFill/>
        </p:spPr>
        <p:txBody>
          <a:bodyPr wrap="square">
            <a:spAutoFit/>
          </a:bodyPr>
          <a:lstStyle/>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すべての技術に一通り触れることができた。</a:t>
            </a:r>
            <a:endPar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endParaRPr>
          </a:p>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考えてもわからない状況に陥っても、問題を言語化し質問することができた。</a:t>
            </a:r>
            <a:endPar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endParaRPr>
          </a:p>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また、発表する機会が多くあり、発表にはかなり慣れることができた。</a:t>
            </a:r>
            <a:endPar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endParaRPr>
          </a:p>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この経験を生かして、配属後も臆することなく質問し、自信をもって発言していきたい。</a:t>
            </a:r>
            <a:endParaRPr lang="ja-JP" altLang="en-US" sz="2400" dirty="0">
              <a:latin typeface="Noto Sans JP Medium" panose="020B0600070205080204" charset="-128"/>
              <a:ea typeface="Noto Sans JP Medium" panose="020B0600070205080204" charset="-128"/>
            </a:endParaRPr>
          </a:p>
        </p:txBody>
      </p:sp>
      <p:sp>
        <p:nvSpPr>
          <p:cNvPr id="8" name="テキスト ボックス 7">
            <a:extLst>
              <a:ext uri="{FF2B5EF4-FFF2-40B4-BE49-F238E27FC236}">
                <a16:creationId xmlns:a16="http://schemas.microsoft.com/office/drawing/2014/main" id="{947A68BC-4CB8-CB44-4ABE-A1A0BE74C5D9}"/>
              </a:ext>
            </a:extLst>
          </p:cNvPr>
          <p:cNvSpPr txBox="1"/>
          <p:nvPr/>
        </p:nvSpPr>
        <p:spPr>
          <a:xfrm>
            <a:off x="2723126" y="4923766"/>
            <a:ext cx="12656574" cy="1569660"/>
          </a:xfrm>
          <a:prstGeom prst="rect">
            <a:avLst/>
          </a:prstGeom>
          <a:noFill/>
        </p:spPr>
        <p:txBody>
          <a:bodyPr wrap="square">
            <a:spAutoFit/>
          </a:bodyPr>
          <a:lstStyle/>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自分自身のプログラミング理解向上のため、プログラミングの難易度が高いとされていたホーム画面の開発を担当。</a:t>
            </a:r>
            <a:endPar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endParaRPr>
          </a:p>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名刺管理アプリの発表会で、発表が苦手であることに気づき、</a:t>
            </a:r>
            <a:endParaRPr lang="en-US" altLang="ja-JP" sz="2400" b="0" i="0" dirty="0">
              <a:solidFill>
                <a:srgbClr val="1D1C1D"/>
              </a:solidFill>
              <a:effectLst/>
              <a:highlight>
                <a:srgbClr val="F8F8F8"/>
              </a:highlight>
              <a:latin typeface="Noto Sans JP Medium" panose="020B0600070205080204" charset="-128"/>
              <a:ea typeface="Noto Sans JP Medium" panose="020B0600070205080204" charset="-128"/>
            </a:endParaRPr>
          </a:p>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レビューなどの発表する場面で率先して発表することを心掛けた。</a:t>
            </a:r>
            <a:endParaRPr lang="en-US" altLang="ja-JP" sz="2400" dirty="0">
              <a:solidFill>
                <a:srgbClr val="1D1C1D"/>
              </a:solidFill>
              <a:highlight>
                <a:srgbClr val="F8F8F8"/>
              </a:highlight>
              <a:latin typeface="Noto Sans JP Medium" panose="020B0600070205080204" charset="-128"/>
              <a:ea typeface="Noto Sans JP Medium" panose="020B0600070205080204" charset="-128"/>
            </a:endParaRPr>
          </a:p>
        </p:txBody>
      </p:sp>
    </p:spTree>
    <p:extLst>
      <p:ext uri="{BB962C8B-B14F-4D97-AF65-F5344CB8AC3E}">
        <p14:creationId xmlns:p14="http://schemas.microsoft.com/office/powerpoint/2010/main" val="4225884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pic>
        <p:nvPicPr>
          <p:cNvPr id="9" name="Picture 9"/>
          <p:cNvPicPr>
            <a:picLocks noChangeAspect="1"/>
          </p:cNvPicPr>
          <p:nvPr/>
        </p:nvPicPr>
        <p:blipFill>
          <a:blip r:embed="rId5"/>
          <a:stretch>
            <a:fillRect/>
          </a:stretch>
        </p:blipFill>
        <p:spPr>
          <a:xfrm>
            <a:off x="622300" y="5143500"/>
            <a:ext cx="17043400" cy="12700"/>
          </a:xfrm>
          <a:prstGeom prst="rect">
            <a:avLst/>
          </a:prstGeom>
        </p:spPr>
      </p:pic>
      <p:pic>
        <p:nvPicPr>
          <p:cNvPr id="10" name="Picture 10"/>
          <p:cNvPicPr>
            <a:picLocks noChangeAspect="1"/>
          </p:cNvPicPr>
          <p:nvPr/>
        </p:nvPicPr>
        <p:blipFill>
          <a:blip r:embed="rId6"/>
          <a:stretch>
            <a:fillRect/>
          </a:stretch>
        </p:blipFill>
        <p:spPr>
          <a:xfrm>
            <a:off x="6794500" y="1926303"/>
            <a:ext cx="812800" cy="812800"/>
          </a:xfrm>
          <a:prstGeom prst="rect">
            <a:avLst/>
          </a:prstGeom>
        </p:spPr>
      </p:pic>
      <p:pic>
        <p:nvPicPr>
          <p:cNvPr id="11" name="Picture 11"/>
          <p:cNvPicPr>
            <a:picLocks noChangeAspect="1"/>
          </p:cNvPicPr>
          <p:nvPr/>
        </p:nvPicPr>
        <p:blipFill>
          <a:blip r:embed="rId7"/>
          <a:stretch>
            <a:fillRect/>
          </a:stretch>
        </p:blipFill>
        <p:spPr>
          <a:xfrm>
            <a:off x="14566900" y="7772400"/>
            <a:ext cx="812800" cy="812800"/>
          </a:xfrm>
          <a:prstGeom prst="rect">
            <a:avLst/>
          </a:prstGeom>
        </p:spPr>
      </p:pic>
      <p:pic>
        <p:nvPicPr>
          <p:cNvPr id="13" name="Picture 13"/>
          <p:cNvPicPr>
            <a:picLocks noChangeAspect="1"/>
          </p:cNvPicPr>
          <p:nvPr/>
        </p:nvPicPr>
        <p:blipFill>
          <a:blip r:embed="rId8"/>
          <a:stretch>
            <a:fillRect/>
          </a:stretch>
        </p:blipFill>
        <p:spPr>
          <a:xfrm>
            <a:off x="10628056" y="1828800"/>
            <a:ext cx="812800" cy="812800"/>
          </a:xfrm>
          <a:prstGeom prst="rect">
            <a:avLst/>
          </a:prstGeom>
        </p:spPr>
      </p:pic>
      <p:sp>
        <p:nvSpPr>
          <p:cNvPr id="14" name="TextBox 14"/>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06</a:t>
            </a:r>
          </a:p>
        </p:txBody>
      </p:sp>
      <p:sp>
        <p:nvSpPr>
          <p:cNvPr id="18" name="TextBox 18"/>
          <p:cNvSpPr txBox="1"/>
          <p:nvPr/>
        </p:nvSpPr>
        <p:spPr>
          <a:xfrm>
            <a:off x="14389100" y="4457700"/>
            <a:ext cx="1168400" cy="317500"/>
          </a:xfrm>
          <a:prstGeom prst="rect">
            <a:avLst/>
          </a:prstGeom>
        </p:spPr>
        <p:txBody>
          <a:bodyPr lIns="0" tIns="0" rIns="0" bIns="0" rtlCol="0" anchor="ctr"/>
          <a:lstStyle/>
          <a:p>
            <a:pPr lvl="0" algn="ctr">
              <a:lnSpc>
                <a:spcPct val="99600"/>
              </a:lnSpc>
            </a:pPr>
            <a:r>
              <a:rPr lang="en-US" sz="1800" b="0" i="0" u="none" strike="noStrike" dirty="0">
                <a:solidFill>
                  <a:srgbClr val="FFFFFF"/>
                </a:solidFill>
                <a:latin typeface="Pretendard Medium"/>
              </a:rPr>
              <a:t>Step 4</a:t>
            </a:r>
          </a:p>
        </p:txBody>
      </p:sp>
      <p:sp>
        <p:nvSpPr>
          <p:cNvPr id="23" name="TextBox 23"/>
          <p:cNvSpPr txBox="1"/>
          <p:nvPr/>
        </p:nvSpPr>
        <p:spPr>
          <a:xfrm>
            <a:off x="13398500" y="6337300"/>
            <a:ext cx="3149600" cy="1003300"/>
          </a:xfrm>
          <a:prstGeom prst="rect">
            <a:avLst/>
          </a:prstGeom>
        </p:spPr>
        <p:txBody>
          <a:bodyPr lIns="0" tIns="0" rIns="0" bIns="0" rtlCol="0" anchor="ctr"/>
          <a:lstStyle/>
          <a:p>
            <a:pPr lvl="0" algn="ctr">
              <a:lnSpc>
                <a:spcPct val="124499"/>
              </a:lnSpc>
            </a:pPr>
            <a:r>
              <a:rPr lang="ja-JP" sz="1800" b="0" i="0" u="none" strike="noStrike">
                <a:solidFill>
                  <a:srgbClr val="FFFFFF"/>
                </a:solidFill>
                <a:ea typeface="Noto Sans JP Medium"/>
              </a:rPr>
              <a:t>テーマの詳細を簡単に</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a:p>
            <a:pPr lvl="0" algn="ctr">
              <a:lnSpc>
                <a:spcPct val="124499"/>
              </a:lnSpc>
            </a:pPr>
            <a:r>
              <a:rPr lang="ja-JP" sz="1800" b="0" i="0" u="none" strike="noStrike">
                <a:solidFill>
                  <a:srgbClr val="FFFFFF"/>
                </a:solidFill>
                <a:ea typeface="Noto Sans JP Medium"/>
              </a:rPr>
              <a:t>入力してください</a:t>
            </a:r>
            <a:r>
              <a:rPr lang="en-US" sz="1800" b="0" i="0" u="none" strike="noStrike" dirty="0">
                <a:solidFill>
                  <a:srgbClr val="FFFFFF"/>
                </a:solidFill>
                <a:ea typeface="Noto Sans JP Medium"/>
              </a:rPr>
              <a:t>。</a:t>
            </a:r>
          </a:p>
        </p:txBody>
      </p:sp>
      <p:sp>
        <p:nvSpPr>
          <p:cNvPr id="26" name="TextBox 26"/>
          <p:cNvSpPr txBox="1"/>
          <p:nvPr/>
        </p:nvSpPr>
        <p:spPr>
          <a:xfrm>
            <a:off x="13487400" y="5562600"/>
            <a:ext cx="2971800" cy="393700"/>
          </a:xfrm>
          <a:prstGeom prst="rect">
            <a:avLst/>
          </a:prstGeom>
        </p:spPr>
        <p:txBody>
          <a:bodyPr lIns="0" tIns="0" rIns="0" bIns="0" rtlCol="0" anchor="ctr"/>
          <a:lstStyle/>
          <a:p>
            <a:pPr lvl="0" algn="ctr">
              <a:lnSpc>
                <a:spcPct val="99600"/>
              </a:lnSpc>
            </a:pPr>
            <a:r>
              <a:rPr lang="ja-JP" sz="2200" b="0" i="0" u="none" strike="noStrike">
                <a:solidFill>
                  <a:srgbClr val="FFFFFF"/>
                </a:solidFill>
                <a:ea typeface="Noto Sans JP Black"/>
              </a:rPr>
              <a:t>プロセスキーワード</a:t>
            </a:r>
            <a:r>
              <a:rPr lang="en-US" sz="2200" b="0" i="0" u="none" strike="noStrike" dirty="0">
                <a:solidFill>
                  <a:srgbClr val="FFFFFF"/>
                </a:solidFill>
                <a:latin typeface="Noto Sans JP Black"/>
              </a:rPr>
              <a:t> D</a:t>
            </a:r>
          </a:p>
        </p:txBody>
      </p:sp>
      <p:sp>
        <p:nvSpPr>
          <p:cNvPr id="27" name="TextBox 27"/>
          <p:cNvSpPr txBox="1"/>
          <p:nvPr/>
        </p:nvSpPr>
        <p:spPr>
          <a:xfrm>
            <a:off x="4406900" y="1828800"/>
            <a:ext cx="9474200" cy="977900"/>
          </a:xfrm>
          <a:prstGeom prst="rect">
            <a:avLst/>
          </a:prstGeom>
        </p:spPr>
        <p:txBody>
          <a:bodyPr lIns="0" tIns="0" rIns="0" bIns="0" rtlCol="0" anchor="ctr"/>
          <a:lstStyle/>
          <a:p>
            <a:pPr lvl="0" algn="ctr">
              <a:lnSpc>
                <a:spcPct val="99600"/>
              </a:lnSpc>
            </a:pPr>
            <a:r>
              <a:rPr lang="ja-JP" altLang="en-US" sz="5500" b="0" i="0" u="none" strike="noStrike" dirty="0">
                <a:solidFill>
                  <a:srgbClr val="00074E"/>
                </a:solidFill>
                <a:ea typeface="Noto Sans JP Black"/>
              </a:rPr>
              <a:t>個人成果</a:t>
            </a:r>
            <a:endParaRPr lang="ja-JP" sz="5500" b="0" i="0" u="none" strike="noStrike" dirty="0">
              <a:solidFill>
                <a:srgbClr val="00074E"/>
              </a:solidFill>
              <a:ea typeface="Noto Sans JP Black"/>
            </a:endParaRPr>
          </a:p>
        </p:txBody>
      </p:sp>
      <p:sp>
        <p:nvSpPr>
          <p:cNvPr id="28" name="TextBox 15">
            <a:extLst>
              <a:ext uri="{FF2B5EF4-FFF2-40B4-BE49-F238E27FC236}">
                <a16:creationId xmlns:a16="http://schemas.microsoft.com/office/drawing/2014/main" id="{FC983051-6056-B3D9-749C-E8E9AE881D77}"/>
              </a:ext>
            </a:extLst>
          </p:cNvPr>
          <p:cNvSpPr txBox="1"/>
          <p:nvPr/>
        </p:nvSpPr>
        <p:spPr>
          <a:xfrm>
            <a:off x="2723126" y="3436236"/>
            <a:ext cx="4127500" cy="355600"/>
          </a:xfrm>
          <a:prstGeom prst="rect">
            <a:avLst/>
          </a:prstGeom>
        </p:spPr>
        <p:txBody>
          <a:bodyPr lIns="0" tIns="0" rIns="0" bIns="0" rtlCol="0" anchor="ctr"/>
          <a:lstStyle/>
          <a:p>
            <a:pPr lvl="0" algn="l">
              <a:lnSpc>
                <a:spcPct val="116199"/>
              </a:lnSpc>
            </a:pPr>
            <a:r>
              <a:rPr lang="ja-JP" altLang="en-US" sz="3200" dirty="0">
                <a:ea typeface="Noto Sans JP Black"/>
              </a:rPr>
              <a:t>三浦</a:t>
            </a:r>
            <a:endParaRPr lang="en-US" sz="3200" b="0" i="0" u="none" strike="noStrike" dirty="0">
              <a:ea typeface="Noto Sans JP Black"/>
            </a:endParaRPr>
          </a:p>
        </p:txBody>
      </p:sp>
      <p:sp>
        <p:nvSpPr>
          <p:cNvPr id="29" name="TextBox 15">
            <a:extLst>
              <a:ext uri="{FF2B5EF4-FFF2-40B4-BE49-F238E27FC236}">
                <a16:creationId xmlns:a16="http://schemas.microsoft.com/office/drawing/2014/main" id="{9A28F9CA-F0D5-6A6B-2E1A-9C4FDCFFD794}"/>
              </a:ext>
            </a:extLst>
          </p:cNvPr>
          <p:cNvSpPr txBox="1"/>
          <p:nvPr/>
        </p:nvSpPr>
        <p:spPr>
          <a:xfrm>
            <a:off x="2625213" y="4381500"/>
            <a:ext cx="4127500" cy="355600"/>
          </a:xfrm>
          <a:prstGeom prst="rect">
            <a:avLst/>
          </a:prstGeom>
        </p:spPr>
        <p:txBody>
          <a:bodyPr lIns="0" tIns="0" rIns="0" bIns="0" rtlCol="0" anchor="ctr"/>
          <a:lstStyle/>
          <a:p>
            <a:pPr lvl="0" algn="l">
              <a:lnSpc>
                <a:spcPct val="116199"/>
              </a:lnSpc>
            </a:pPr>
            <a:r>
              <a:rPr lang="ja-JP" altLang="en-US" sz="2800" b="1" u="sng" dirty="0">
                <a:solidFill>
                  <a:srgbClr val="ED254E"/>
                </a:solidFill>
                <a:ea typeface="Noto Sans JP Black"/>
              </a:rPr>
              <a:t>機能</a:t>
            </a:r>
            <a:r>
              <a:rPr lang="ja-JP" altLang="en-US" sz="2800" i="0" u="sng" strike="noStrike" dirty="0">
                <a:solidFill>
                  <a:srgbClr val="ED254E"/>
                </a:solidFill>
                <a:ea typeface="Noto Sans JP Black"/>
              </a:rPr>
              <a:t>担当</a:t>
            </a:r>
            <a:r>
              <a:rPr lang="ja-JP" altLang="en-US" sz="2800" b="0" i="0" u="sng" strike="noStrike" dirty="0">
                <a:ea typeface="Noto Sans JP Black"/>
              </a:rPr>
              <a:t>として</a:t>
            </a:r>
            <a:endParaRPr lang="en-US" sz="2800" b="0" i="0" u="sng" strike="noStrike" dirty="0">
              <a:ea typeface="Noto Sans JP Black"/>
            </a:endParaRPr>
          </a:p>
        </p:txBody>
      </p:sp>
      <p:sp>
        <p:nvSpPr>
          <p:cNvPr id="30" name="TextBox 15">
            <a:extLst>
              <a:ext uri="{FF2B5EF4-FFF2-40B4-BE49-F238E27FC236}">
                <a16:creationId xmlns:a16="http://schemas.microsoft.com/office/drawing/2014/main" id="{B4F72AF7-7CF3-6FCD-9F82-A1CE437B52FE}"/>
              </a:ext>
            </a:extLst>
          </p:cNvPr>
          <p:cNvSpPr txBox="1"/>
          <p:nvPr/>
        </p:nvSpPr>
        <p:spPr>
          <a:xfrm>
            <a:off x="2625213" y="7103738"/>
            <a:ext cx="4127500" cy="355600"/>
          </a:xfrm>
          <a:prstGeom prst="rect">
            <a:avLst/>
          </a:prstGeom>
        </p:spPr>
        <p:txBody>
          <a:bodyPr lIns="0" tIns="0" rIns="0" bIns="0" rtlCol="0" anchor="ctr"/>
          <a:lstStyle/>
          <a:p>
            <a:pPr lvl="0" algn="l">
              <a:lnSpc>
                <a:spcPct val="116199"/>
              </a:lnSpc>
            </a:pPr>
            <a:r>
              <a:rPr lang="ja-JP" altLang="en-US" sz="2800" b="0" i="0" u="sng" strike="noStrike" dirty="0">
                <a:ea typeface="Noto Sans JP Black"/>
              </a:rPr>
              <a:t>研修を終えて</a:t>
            </a:r>
            <a:endParaRPr lang="en-US" sz="2800" b="0" i="0" u="sng" strike="noStrike" dirty="0">
              <a:ea typeface="Noto Sans JP Black"/>
            </a:endParaRPr>
          </a:p>
        </p:txBody>
      </p:sp>
      <p:sp>
        <p:nvSpPr>
          <p:cNvPr id="6" name="テキスト ボックス 5">
            <a:extLst>
              <a:ext uri="{FF2B5EF4-FFF2-40B4-BE49-F238E27FC236}">
                <a16:creationId xmlns:a16="http://schemas.microsoft.com/office/drawing/2014/main" id="{6C8DC0D3-9833-912B-8371-408E45DF8820}"/>
              </a:ext>
            </a:extLst>
          </p:cNvPr>
          <p:cNvSpPr txBox="1"/>
          <p:nvPr/>
        </p:nvSpPr>
        <p:spPr>
          <a:xfrm>
            <a:off x="2533650" y="7742835"/>
            <a:ext cx="13773150" cy="461665"/>
          </a:xfrm>
          <a:prstGeom prst="rect">
            <a:avLst/>
          </a:prstGeom>
          <a:noFill/>
        </p:spPr>
        <p:txBody>
          <a:bodyPr wrap="square">
            <a:spAutoFit/>
          </a:bodyPr>
          <a:lstStyle/>
          <a:p>
            <a:r>
              <a:rPr lang="ja-JP" altLang="en-US" sz="2400" b="0" i="0" dirty="0">
                <a:solidFill>
                  <a:srgbClr val="1D1C1D"/>
                </a:solidFill>
                <a:effectLst/>
                <a:highlight>
                  <a:srgbClr val="F8F8F8"/>
                </a:highlight>
                <a:latin typeface="Noto Sans JP Medium" panose="020B0600070205080204" charset="-128"/>
                <a:ea typeface="Noto Sans JP Medium" panose="020B0600070205080204" charset="-128"/>
              </a:rPr>
              <a:t>チーム開発の経験をもとにチームメンバーの交流とプログラムを頑張りたい。</a:t>
            </a:r>
            <a:endParaRPr lang="ja-JP" altLang="en-US" sz="2400" dirty="0">
              <a:latin typeface="Noto Sans JP Medium" panose="020B0600070205080204" charset="-128"/>
              <a:ea typeface="Noto Sans JP Medium" panose="020B0600070205080204" charset="-128"/>
            </a:endParaRPr>
          </a:p>
        </p:txBody>
      </p:sp>
      <p:sp>
        <p:nvSpPr>
          <p:cNvPr id="8" name="テキスト ボックス 7">
            <a:extLst>
              <a:ext uri="{FF2B5EF4-FFF2-40B4-BE49-F238E27FC236}">
                <a16:creationId xmlns:a16="http://schemas.microsoft.com/office/drawing/2014/main" id="{03959BAE-F91F-2ED4-6D3D-623D7446DCA8}"/>
              </a:ext>
            </a:extLst>
          </p:cNvPr>
          <p:cNvSpPr txBox="1"/>
          <p:nvPr/>
        </p:nvSpPr>
        <p:spPr>
          <a:xfrm>
            <a:off x="2533650" y="5113119"/>
            <a:ext cx="13023850" cy="830997"/>
          </a:xfrm>
          <a:prstGeom prst="rect">
            <a:avLst/>
          </a:prstGeom>
          <a:noFill/>
        </p:spPr>
        <p:txBody>
          <a:bodyPr wrap="square">
            <a:spAutoFit/>
          </a:bodyPr>
          <a:lstStyle/>
          <a:p>
            <a:r>
              <a:rPr lang="ja-JP" altLang="en-US" sz="2400" b="0" i="0" dirty="0">
                <a:solidFill>
                  <a:srgbClr val="1D1C1D"/>
                </a:solidFill>
                <a:effectLst/>
                <a:highlight>
                  <a:srgbClr val="FFFFFF"/>
                </a:highlight>
                <a:latin typeface="Noto Sans JP Medium" panose="020B0600070205080204" charset="-128"/>
                <a:ea typeface="Noto Sans JP Medium" panose="020B0600070205080204" charset="-128"/>
              </a:rPr>
              <a:t>要件定義書に従い作成していくことができた。</a:t>
            </a:r>
            <a:br>
              <a:rPr lang="ja-JP" altLang="en-US" sz="2400" dirty="0">
                <a:latin typeface="Noto Sans JP Medium" panose="020B0600070205080204" charset="-128"/>
                <a:ea typeface="Noto Sans JP Medium" panose="020B0600070205080204" charset="-128"/>
              </a:rPr>
            </a:br>
            <a:r>
              <a:rPr lang="ja-JP" altLang="en-US" sz="2400" b="0" i="0" dirty="0">
                <a:solidFill>
                  <a:srgbClr val="1D1C1D"/>
                </a:solidFill>
                <a:effectLst/>
                <a:highlight>
                  <a:srgbClr val="FFFFFF"/>
                </a:highlight>
                <a:latin typeface="Noto Sans JP Medium" panose="020B0600070205080204" charset="-128"/>
                <a:ea typeface="Noto Sans JP Medium" panose="020B0600070205080204" charset="-128"/>
              </a:rPr>
              <a:t>研修中に習った知識と私の知識を併用して独自性のあるプログラムを作ることができた。</a:t>
            </a:r>
            <a:endParaRPr lang="ja-JP" altLang="en-US" sz="2400" dirty="0">
              <a:latin typeface="Noto Sans JP Medium" panose="020B0600070205080204" charset="-128"/>
              <a:ea typeface="Noto Sans JP Medium" panose="020B0600070205080204" charset="-128"/>
            </a:endParaRPr>
          </a:p>
        </p:txBody>
      </p:sp>
    </p:spTree>
    <p:extLst>
      <p:ext uri="{BB962C8B-B14F-4D97-AF65-F5344CB8AC3E}">
        <p14:creationId xmlns:p14="http://schemas.microsoft.com/office/powerpoint/2010/main" val="3056538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altLang="ja-JP" sz="1900" b="0" i="0" u="none" strike="noStrike" spc="100" dirty="0">
                <a:solidFill>
                  <a:srgbClr val="FFFFFF"/>
                </a:solidFill>
                <a:latin typeface="Pretendard Medium"/>
              </a:rPr>
              <a:t>BUSINESS</a:t>
            </a:r>
          </a:p>
          <a:p>
            <a:pPr lvl="0" algn="ctr">
              <a:lnSpc>
                <a:spcPct val="107899"/>
              </a:lnSpc>
            </a:pPr>
            <a:r>
              <a:rPr lang="en-US" altLang="ja-JP" sz="1900" b="0" i="0" u="none" strike="noStrike" spc="100" dirty="0">
                <a:solidFill>
                  <a:srgbClr val="FFFFFF"/>
                </a:solidFill>
                <a:latin typeface="Pretendard Medium"/>
              </a:rPr>
              <a:t>PRESENTATION</a:t>
            </a: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6" name="TextBox 31">
            <a:extLst>
              <a:ext uri="{FF2B5EF4-FFF2-40B4-BE49-F238E27FC236}">
                <a16:creationId xmlns:a16="http://schemas.microsoft.com/office/drawing/2014/main" id="{B4A48E88-1AE4-A605-8606-1D96F37AB46F}"/>
              </a:ext>
            </a:extLst>
          </p:cNvPr>
          <p:cNvSpPr txBox="1"/>
          <p:nvPr/>
        </p:nvSpPr>
        <p:spPr>
          <a:xfrm>
            <a:off x="8077200" y="1524000"/>
            <a:ext cx="6019800" cy="320982"/>
          </a:xfrm>
          <a:prstGeom prst="rect">
            <a:avLst/>
          </a:prstGeom>
        </p:spPr>
        <p:txBody>
          <a:bodyPr lIns="0" tIns="0" rIns="0" bIns="0" rtlCol="0" anchor="ctr"/>
          <a:lstStyle/>
          <a:p>
            <a:pPr>
              <a:lnSpc>
                <a:spcPct val="116199"/>
              </a:lnSpc>
            </a:pPr>
            <a:r>
              <a:rPr kumimoji="1" lang="ja-JP" altLang="en-US" sz="6000" b="1" dirty="0">
                <a:solidFill>
                  <a:srgbClr val="002060"/>
                </a:solidFill>
                <a:latin typeface="Noto Sans JP Black" panose="020B0600070205080204" charset="-128"/>
                <a:ea typeface="Noto Sans JP Black" panose="020B0600070205080204" charset="-128"/>
              </a:rPr>
              <a:t>謝辞</a:t>
            </a:r>
            <a:endParaRPr lang="en-US" sz="6000" b="0" i="0" u="none" strike="noStrike" dirty="0">
              <a:solidFill>
                <a:srgbClr val="002060"/>
              </a:solidFill>
              <a:latin typeface="Noto Sans JP Black" panose="020B0600070205080204" charset="-128"/>
              <a:ea typeface="Noto Sans JP Black" panose="020B0600070205080204" charset="-128"/>
            </a:endParaRPr>
          </a:p>
        </p:txBody>
      </p:sp>
      <p:sp>
        <p:nvSpPr>
          <p:cNvPr id="7" name="テキスト ボックス 6">
            <a:extLst>
              <a:ext uri="{FF2B5EF4-FFF2-40B4-BE49-F238E27FC236}">
                <a16:creationId xmlns:a16="http://schemas.microsoft.com/office/drawing/2014/main" id="{0C9A82F3-2D34-D21B-CEAB-BDDB5B9A6418}"/>
              </a:ext>
            </a:extLst>
          </p:cNvPr>
          <p:cNvSpPr txBox="1"/>
          <p:nvPr/>
        </p:nvSpPr>
        <p:spPr>
          <a:xfrm>
            <a:off x="3731956" y="2825750"/>
            <a:ext cx="10824087" cy="5670527"/>
          </a:xfrm>
          <a:prstGeom prst="rect">
            <a:avLst/>
          </a:prstGeom>
          <a:noFill/>
        </p:spPr>
        <p:txBody>
          <a:bodyPr wrap="square">
            <a:spAutoFit/>
          </a:bodyPr>
          <a:lstStyle/>
          <a:p>
            <a:pPr lvl="0" algn="ctr">
              <a:lnSpc>
                <a:spcPct val="150000"/>
              </a:lnSpc>
            </a:pPr>
            <a:r>
              <a:rPr lang="ja-JP" altLang="en-US" sz="3600" i="0" u="none" strike="noStrike" dirty="0">
                <a:latin typeface="Noto Sans JP Medium" panose="020B0600070205080204" charset="-128"/>
                <a:ea typeface="Noto Sans JP Medium" panose="020B0600070205080204" charset="-128"/>
              </a:rPr>
              <a:t>研修講師の皆様</a:t>
            </a:r>
            <a:endParaRPr lang="en-US" altLang="ja-JP" sz="3600" i="0" u="none" strike="noStrike" dirty="0">
              <a:latin typeface="Noto Sans JP Medium" panose="020B0600070205080204" charset="-128"/>
              <a:ea typeface="Noto Sans JP Medium" panose="020B0600070205080204" charset="-128"/>
            </a:endParaRPr>
          </a:p>
          <a:p>
            <a:pPr lvl="0" algn="ctr">
              <a:lnSpc>
                <a:spcPct val="150000"/>
              </a:lnSpc>
            </a:pPr>
            <a:r>
              <a:rPr lang="ja-JP" altLang="en-US" sz="3600" i="0" u="none" strike="noStrike" dirty="0">
                <a:latin typeface="Noto Sans JP Medium" panose="020B0600070205080204" charset="-128"/>
                <a:ea typeface="Noto Sans JP Medium" panose="020B0600070205080204" charset="-128"/>
              </a:rPr>
              <a:t>研修事務局の皆様</a:t>
            </a:r>
            <a:endParaRPr lang="en-US" altLang="ja-JP" sz="3600" i="0" u="none" strike="noStrike" dirty="0">
              <a:latin typeface="Noto Sans JP Medium" panose="020B0600070205080204" charset="-128"/>
              <a:ea typeface="Noto Sans JP Medium" panose="020B0600070205080204" charset="-128"/>
            </a:endParaRPr>
          </a:p>
          <a:p>
            <a:pPr lvl="0" algn="ctr">
              <a:lnSpc>
                <a:spcPct val="150000"/>
              </a:lnSpc>
            </a:pPr>
            <a:r>
              <a:rPr lang="ja-JP" altLang="en-US" sz="3600" i="0" u="none" strike="noStrike" dirty="0">
                <a:latin typeface="Noto Sans JP Medium" panose="020B0600070205080204" charset="-128"/>
                <a:ea typeface="Noto Sans JP Medium" panose="020B0600070205080204" charset="-128"/>
              </a:rPr>
              <a:t>一緒に学習してくれた</a:t>
            </a:r>
            <a:r>
              <a:rPr lang="en-US" altLang="ja-JP" sz="3600" i="0" u="none" strike="noStrike" dirty="0">
                <a:latin typeface="Noto Sans JP Medium" panose="020B0600070205080204" charset="-128"/>
                <a:ea typeface="Noto Sans JP Medium" panose="020B0600070205080204" charset="-128"/>
              </a:rPr>
              <a:t>C</a:t>
            </a:r>
            <a:r>
              <a:rPr lang="ja-JP" altLang="en-US" sz="3600" i="0" u="none" strike="noStrike" dirty="0">
                <a:latin typeface="Noto Sans JP Medium" panose="020B0600070205080204" charset="-128"/>
                <a:ea typeface="Noto Sans JP Medium" panose="020B0600070205080204" charset="-128"/>
              </a:rPr>
              <a:t>クラスの仲間たち</a:t>
            </a:r>
            <a:endParaRPr lang="en-US" altLang="ja-JP" sz="3600" i="0" u="none" strike="noStrike" dirty="0">
              <a:latin typeface="Noto Sans JP Medium" panose="020B0600070205080204" charset="-128"/>
              <a:ea typeface="Noto Sans JP Medium" panose="020B0600070205080204" charset="-128"/>
            </a:endParaRPr>
          </a:p>
          <a:p>
            <a:pPr lvl="0" algn="ctr">
              <a:lnSpc>
                <a:spcPct val="150000"/>
              </a:lnSpc>
            </a:pPr>
            <a:r>
              <a:rPr lang="ja-JP" altLang="en-US" sz="3600" i="0" u="none" strike="noStrike" dirty="0">
                <a:latin typeface="Noto Sans JP Medium" panose="020B0600070205080204" charset="-128"/>
                <a:ea typeface="Noto Sans JP Medium" panose="020B0600070205080204" charset="-128"/>
              </a:rPr>
              <a:t>研修に参加させてくださった企業の皆様に</a:t>
            </a:r>
            <a:endParaRPr lang="en-US" altLang="ja-JP" sz="3600" i="0" u="none" strike="noStrike" dirty="0">
              <a:latin typeface="Noto Sans JP Medium" panose="020B0600070205080204" charset="-128"/>
              <a:ea typeface="Noto Sans JP Medium" panose="020B0600070205080204" charset="-128"/>
            </a:endParaRPr>
          </a:p>
          <a:p>
            <a:pPr lvl="0" algn="ctr">
              <a:lnSpc>
                <a:spcPct val="150000"/>
              </a:lnSpc>
            </a:pPr>
            <a:r>
              <a:rPr lang="ja-JP" altLang="en-US" sz="3600" dirty="0">
                <a:latin typeface="Noto Sans JP Medium" panose="020B0600070205080204" charset="-128"/>
                <a:ea typeface="Noto Sans JP Medium" panose="020B0600070205080204" charset="-128"/>
              </a:rPr>
              <a:t>厚く</a:t>
            </a:r>
            <a:r>
              <a:rPr lang="ja-JP" altLang="en-US" sz="3600" i="0" u="none" strike="noStrike" dirty="0">
                <a:latin typeface="Noto Sans JP Medium" panose="020B0600070205080204" charset="-128"/>
                <a:ea typeface="Noto Sans JP Medium" panose="020B0600070205080204" charset="-128"/>
              </a:rPr>
              <a:t>御礼申し上げます。</a:t>
            </a:r>
            <a:endParaRPr lang="en-US" altLang="ja-JP" sz="3600" i="0" u="none" strike="noStrike" dirty="0">
              <a:latin typeface="Noto Sans JP Medium" panose="020B0600070205080204" charset="-128"/>
              <a:ea typeface="Noto Sans JP Medium" panose="020B0600070205080204" charset="-128"/>
            </a:endParaRPr>
          </a:p>
          <a:p>
            <a:pPr lvl="0" algn="ctr">
              <a:lnSpc>
                <a:spcPct val="150000"/>
              </a:lnSpc>
            </a:pPr>
            <a:endParaRPr lang="en-US" altLang="ja-JP" sz="3600" i="0" u="none" strike="noStrike" dirty="0">
              <a:latin typeface="Noto Sans JP Medium" panose="020B0600070205080204" charset="-128"/>
              <a:ea typeface="Noto Sans JP Medium" panose="020B0600070205080204" charset="-128"/>
            </a:endParaRPr>
          </a:p>
          <a:p>
            <a:pPr lvl="0" algn="ctr">
              <a:lnSpc>
                <a:spcPct val="116199"/>
              </a:lnSpc>
            </a:pPr>
            <a:r>
              <a:rPr lang="ja-JP" altLang="en-US" sz="3600" dirty="0">
                <a:latin typeface="Noto Sans JP Medium" panose="020B0600070205080204" charset="-128"/>
                <a:ea typeface="Noto Sans JP Medium" panose="020B0600070205080204" charset="-128"/>
              </a:rPr>
              <a:t>　　　ご清聴ありがとうございました！</a:t>
            </a:r>
            <a:endParaRPr lang="en-US" altLang="ja-JP" sz="3600" i="0" u="none" strike="noStrike" dirty="0">
              <a:latin typeface="Noto Sans JP Medium" panose="020B0600070205080204" charset="-128"/>
              <a:ea typeface="Noto Sans JP Medium" panose="020B0600070205080204" charset="-128"/>
            </a:endParaRPr>
          </a:p>
        </p:txBody>
      </p:sp>
    </p:spTree>
    <p:extLst>
      <p:ext uri="{BB962C8B-B14F-4D97-AF65-F5344CB8AC3E}">
        <p14:creationId xmlns:p14="http://schemas.microsoft.com/office/powerpoint/2010/main" val="82654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1</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r>
              <a:rPr lang="en-US" altLang="ja-JP" sz="3600" b="0" i="0" u="none" strike="noStrike" dirty="0">
                <a:solidFill>
                  <a:srgbClr val="002060"/>
                </a:solidFill>
                <a:latin typeface="+mj-ea"/>
                <a:ea typeface="+mj-ea"/>
              </a:rPr>
              <a:t>		</a:t>
            </a:r>
            <a:r>
              <a:rPr lang="ja-JP" altLang="ja-JP" sz="3600" b="0" i="0" u="sng" strike="noStrike" dirty="0">
                <a:solidFill>
                  <a:srgbClr val="002060"/>
                </a:solidFill>
                <a:latin typeface="+mj-ea"/>
                <a:ea typeface="+mj-ea"/>
              </a:rPr>
              <a:t>アイベックスとの出会い</a:t>
            </a:r>
          </a:p>
          <a:p>
            <a:pPr lvl="0" algn="just">
              <a:lnSpc>
                <a:spcPct val="124499"/>
              </a:lnSpc>
            </a:pPr>
            <a:r>
              <a:rPr lang="en-US" altLang="ja-JP" sz="3600" b="0" i="0" u="none" strike="noStrike" dirty="0">
                <a:solidFill>
                  <a:srgbClr val="002060"/>
                </a:solidFill>
                <a:latin typeface="+mj-ea"/>
                <a:ea typeface="+mj-ea"/>
              </a:rPr>
              <a:t>google doc</a:t>
            </a:r>
            <a:r>
              <a:rPr lang="ja-JP" altLang="ja-JP" sz="3600" b="0" i="0" u="none" strike="noStrike" dirty="0">
                <a:solidFill>
                  <a:srgbClr val="002060"/>
                </a:solidFill>
                <a:latin typeface="+mj-ea"/>
                <a:ea typeface="+mj-ea"/>
              </a:rPr>
              <a:t>の動物で</a:t>
            </a:r>
            <a:r>
              <a:rPr lang="en-US" altLang="ja-JP" sz="3600" b="0" i="0" u="none" strike="noStrike" dirty="0">
                <a:solidFill>
                  <a:srgbClr val="002060"/>
                </a:solidFill>
                <a:latin typeface="+mj-ea"/>
                <a:ea typeface="+mj-ea"/>
              </a:rPr>
              <a:t>【</a:t>
            </a:r>
            <a:r>
              <a:rPr lang="ja-JP" altLang="ja-JP" sz="3600" b="1" i="0" u="none" strike="noStrike" dirty="0">
                <a:solidFill>
                  <a:srgbClr val="002060"/>
                </a:solidFill>
                <a:latin typeface="+mj-ea"/>
                <a:ea typeface="+mj-ea"/>
              </a:rPr>
              <a:t>アイベックス</a:t>
            </a:r>
            <a:r>
              <a:rPr lang="en-US" altLang="ja-JP" sz="3600" b="0" i="0" u="none" strike="noStrike" dirty="0">
                <a:solidFill>
                  <a:srgbClr val="002060"/>
                </a:solidFill>
                <a:latin typeface="+mj-ea"/>
                <a:ea typeface="+mj-ea"/>
              </a:rPr>
              <a:t>】</a:t>
            </a:r>
            <a:r>
              <a:rPr lang="ja-JP" altLang="ja-JP" sz="3600" b="0" i="0" u="none" strike="noStrike" dirty="0">
                <a:solidFill>
                  <a:srgbClr val="002060"/>
                </a:solidFill>
                <a:latin typeface="+mj-ea"/>
                <a:ea typeface="+mj-ea"/>
              </a:rPr>
              <a:t>出現</a:t>
            </a:r>
          </a:p>
          <a:p>
            <a:pPr lvl="0" algn="just">
              <a:lnSpc>
                <a:spcPct val="124499"/>
              </a:lnSpc>
            </a:pPr>
            <a:r>
              <a:rPr lang="en-US" altLang="ja-JP" sz="3600" b="0" i="0" u="none" strike="noStrike" dirty="0">
                <a:solidFill>
                  <a:srgbClr val="002060"/>
                </a:solidFill>
                <a:latin typeface="+mj-ea"/>
                <a:ea typeface="+mj-ea"/>
              </a:rPr>
              <a:t>⇒</a:t>
            </a:r>
            <a:r>
              <a:rPr lang="ja-JP" altLang="en-US" sz="3600" b="0" i="0" u="none" strike="noStrike" dirty="0">
                <a:solidFill>
                  <a:srgbClr val="002060"/>
                </a:solidFill>
                <a:latin typeface="+mj-ea"/>
                <a:ea typeface="+mj-ea"/>
              </a:rPr>
              <a:t>　</a:t>
            </a:r>
            <a:r>
              <a:rPr lang="ja-JP" altLang="ja-JP" sz="3600" b="0" i="0" u="none" strike="noStrike" dirty="0">
                <a:solidFill>
                  <a:srgbClr val="002060"/>
                </a:solidFill>
                <a:latin typeface="+mj-ea"/>
                <a:ea typeface="+mj-ea"/>
              </a:rPr>
              <a:t>コミュニケーションのきっかけに</a:t>
            </a:r>
          </a:p>
        </p:txBody>
      </p:sp>
      <p:sp>
        <p:nvSpPr>
          <p:cNvPr id="14" name="TextBox 14"/>
          <p:cNvSpPr txBox="1"/>
          <p:nvPr/>
        </p:nvSpPr>
        <p:spPr>
          <a:xfrm>
            <a:off x="5397500" y="2368550"/>
            <a:ext cx="7493000" cy="977900"/>
          </a:xfrm>
          <a:prstGeom prst="rect">
            <a:avLst/>
          </a:prstGeom>
        </p:spPr>
        <p:txBody>
          <a:bodyPr lIns="0" tIns="0" rIns="0" bIns="0" rtlCol="0" anchor="ctr"/>
          <a:lstStyle/>
          <a:p>
            <a:pPr algn="ctr">
              <a:lnSpc>
                <a:spcPct val="99600"/>
              </a:lnSpc>
            </a:pPr>
            <a:r>
              <a:rPr lang="en-US" altLang="ja-JP" sz="9600" b="0" i="0" u="none" strike="noStrike" spc="-100" dirty="0">
                <a:solidFill>
                  <a:srgbClr val="002060"/>
                </a:solidFill>
                <a:latin typeface="Noto Sans JP Black"/>
              </a:rPr>
              <a:t>IbeX</a:t>
            </a:r>
          </a:p>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pic>
        <p:nvPicPr>
          <p:cNvPr id="15" name="Picture 5">
            <a:extLst>
              <a:ext uri="{FF2B5EF4-FFF2-40B4-BE49-F238E27FC236}">
                <a16:creationId xmlns:a16="http://schemas.microsoft.com/office/drawing/2014/main" id="{308282D3-78D7-F00F-AAA0-D178C622174B}"/>
              </a:ext>
            </a:extLst>
          </p:cNvPr>
          <p:cNvPicPr>
            <a:picLocks noChangeAspect="1"/>
          </p:cNvPicPr>
          <p:nvPr/>
        </p:nvPicPr>
        <p:blipFill>
          <a:blip r:embed="rId5"/>
          <a:stretch>
            <a:fillRect/>
          </a:stretch>
        </p:blipFill>
        <p:spPr>
          <a:xfrm>
            <a:off x="115058" y="1540182"/>
            <a:ext cx="5789684" cy="6324600"/>
          </a:xfrm>
          <a:prstGeom prst="rect">
            <a:avLst/>
          </a:prstGeom>
        </p:spPr>
      </p:pic>
      <p:grpSp>
        <p:nvGrpSpPr>
          <p:cNvPr id="18" name="グループ化 17">
            <a:extLst>
              <a:ext uri="{FF2B5EF4-FFF2-40B4-BE49-F238E27FC236}">
                <a16:creationId xmlns:a16="http://schemas.microsoft.com/office/drawing/2014/main" id="{C8CC859B-FFD9-6CE8-09BE-A7433D4313E9}"/>
              </a:ext>
            </a:extLst>
          </p:cNvPr>
          <p:cNvGrpSpPr/>
          <p:nvPr/>
        </p:nvGrpSpPr>
        <p:grpSpPr>
          <a:xfrm>
            <a:off x="11183989" y="6356350"/>
            <a:ext cx="6172200" cy="3124200"/>
            <a:chOff x="10820400" y="6134100"/>
            <a:chExt cx="6172200" cy="3124200"/>
          </a:xfrm>
        </p:grpSpPr>
        <p:pic>
          <p:nvPicPr>
            <p:cNvPr id="16" name="Picture 8">
              <a:extLst>
                <a:ext uri="{FF2B5EF4-FFF2-40B4-BE49-F238E27FC236}">
                  <a16:creationId xmlns:a16="http://schemas.microsoft.com/office/drawing/2014/main" id="{D1085F7D-4915-4838-E00C-02441530A83A}"/>
                </a:ext>
              </a:extLst>
            </p:cNvPr>
            <p:cNvPicPr>
              <a:picLocks noChangeAspect="1"/>
            </p:cNvPicPr>
            <p:nvPr/>
          </p:nvPicPr>
          <p:blipFill>
            <a:blip r:embed="rId6"/>
            <a:stretch>
              <a:fillRect/>
            </a:stretch>
          </p:blipFill>
          <p:spPr>
            <a:xfrm>
              <a:off x="10820400" y="6207125"/>
              <a:ext cx="6172200" cy="2946400"/>
            </a:xfrm>
            <a:prstGeom prst="rect">
              <a:avLst/>
            </a:prstGeom>
          </p:spPr>
        </p:pic>
        <p:sp>
          <p:nvSpPr>
            <p:cNvPr id="17" name="正方形/長方形 16">
              <a:extLst>
                <a:ext uri="{FF2B5EF4-FFF2-40B4-BE49-F238E27FC236}">
                  <a16:creationId xmlns:a16="http://schemas.microsoft.com/office/drawing/2014/main" id="{BB470438-5ED1-6079-CD3E-8B1CBEF98618}"/>
                </a:ext>
              </a:extLst>
            </p:cNvPr>
            <p:cNvSpPr/>
            <p:nvPr/>
          </p:nvSpPr>
          <p:spPr>
            <a:xfrm>
              <a:off x="10820400" y="6134100"/>
              <a:ext cx="6172200" cy="31242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TextBox 14">
            <a:extLst>
              <a:ext uri="{FF2B5EF4-FFF2-40B4-BE49-F238E27FC236}">
                <a16:creationId xmlns:a16="http://schemas.microsoft.com/office/drawing/2014/main" id="{5255D386-7FE6-0576-752C-DE5B972487C2}"/>
              </a:ext>
            </a:extLst>
          </p:cNvPr>
          <p:cNvSpPr txBox="1"/>
          <p:nvPr/>
        </p:nvSpPr>
        <p:spPr>
          <a:xfrm>
            <a:off x="7867650" y="965200"/>
            <a:ext cx="2540000" cy="406400"/>
          </a:xfrm>
          <a:prstGeom prst="rect">
            <a:avLst/>
          </a:prstGeom>
        </p:spPr>
        <p:txBody>
          <a:bodyPr lIns="0" tIns="0" rIns="0" bIns="0" rtlCol="0" anchor="ctr"/>
          <a:lstStyle/>
          <a:p>
            <a:pPr lvl="0" algn="ctr">
              <a:lnSpc>
                <a:spcPct val="107899"/>
              </a:lnSpc>
            </a:pPr>
            <a:r>
              <a:rPr lang="ja-JP" sz="3200" b="0" i="0" u="none" strike="noStrike" dirty="0">
                <a:solidFill>
                  <a:srgbClr val="00074E"/>
                </a:solidFill>
                <a:ea typeface="Noto Sans JP Black"/>
              </a:rPr>
              <a:t>チーム名</a:t>
            </a:r>
          </a:p>
        </p:txBody>
      </p:sp>
      <p:pic>
        <p:nvPicPr>
          <p:cNvPr id="7" name="図 6" descr="テキスト&#10;&#10;自動的に生成された説明">
            <a:extLst>
              <a:ext uri="{FF2B5EF4-FFF2-40B4-BE49-F238E27FC236}">
                <a16:creationId xmlns:a16="http://schemas.microsoft.com/office/drawing/2014/main" id="{552EE40A-7D1C-5A3A-9D1C-B7EC243A4EE1}"/>
              </a:ext>
            </a:extLst>
          </p:cNvPr>
          <p:cNvPicPr>
            <a:picLocks noChangeAspect="1"/>
          </p:cNvPicPr>
          <p:nvPr/>
        </p:nvPicPr>
        <p:blipFill rotWithShape="1">
          <a:blip r:embed="rId7">
            <a:extLst>
              <a:ext uri="{28A0092B-C50C-407E-A947-70E740481C1C}">
                <a14:useLocalDpi xmlns:a14="http://schemas.microsoft.com/office/drawing/2010/main" val="0"/>
              </a:ext>
            </a:extLst>
          </a:blip>
          <a:srcRect t="10859" r="4198"/>
          <a:stretch/>
        </p:blipFill>
        <p:spPr>
          <a:xfrm>
            <a:off x="11734800" y="6473825"/>
            <a:ext cx="2954346" cy="1527175"/>
          </a:xfrm>
          <a:prstGeom prst="rect">
            <a:avLst/>
          </a:prstGeom>
        </p:spPr>
      </p:pic>
    </p:spTree>
    <p:extLst>
      <p:ext uri="{BB962C8B-B14F-4D97-AF65-F5344CB8AC3E}">
        <p14:creationId xmlns:p14="http://schemas.microsoft.com/office/powerpoint/2010/main" val="277035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2700" y="5143500"/>
            <a:ext cx="18300700" cy="5168900"/>
          </a:xfrm>
          <a:prstGeom prst="rect">
            <a:avLst/>
          </a:prstGeom>
        </p:spPr>
      </p:pic>
      <p:pic>
        <p:nvPicPr>
          <p:cNvPr id="3" name="Picture 3"/>
          <p:cNvPicPr>
            <a:picLocks noChangeAspect="1"/>
          </p:cNvPicPr>
          <p:nvPr/>
        </p:nvPicPr>
        <p:blipFill>
          <a:blip r:embed="rId3"/>
          <a:stretch>
            <a:fillRect/>
          </a:stretch>
        </p:blipFill>
        <p:spPr>
          <a:xfrm>
            <a:off x="622300" y="571500"/>
            <a:ext cx="17043400" cy="9156700"/>
          </a:xfrm>
          <a:prstGeom prst="rect">
            <a:avLst/>
          </a:prstGeom>
        </p:spPr>
      </p:pic>
      <p:pic>
        <p:nvPicPr>
          <p:cNvPr id="4" name="Picture 4"/>
          <p:cNvPicPr>
            <a:picLocks noChangeAspect="1"/>
          </p:cNvPicPr>
          <p:nvPr/>
        </p:nvPicPr>
        <p:blipFill>
          <a:blip r:embed="rId4"/>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01</a:t>
            </a: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478616" y="5528802"/>
            <a:ext cx="7493000" cy="977900"/>
          </a:xfrm>
          <a:prstGeom prst="rect">
            <a:avLst/>
          </a:prstGeom>
        </p:spPr>
        <p:txBody>
          <a:bodyPr lIns="0" tIns="0" rIns="0" bIns="0" rtlCol="0" anchor="ctr"/>
          <a:lstStyle/>
          <a:p>
            <a:pPr algn="ctr">
              <a:lnSpc>
                <a:spcPct val="99600"/>
              </a:lnSpc>
            </a:pPr>
            <a:r>
              <a:rPr lang="en-US" altLang="ja-JP" sz="9600" spc="-100" dirty="0">
                <a:solidFill>
                  <a:srgbClr val="002060"/>
                </a:solidFill>
                <a:latin typeface="Noto Sans JP Black"/>
              </a:rPr>
              <a:t>LinX</a:t>
            </a:r>
            <a:endParaRPr lang="en-US" altLang="ja-JP" sz="9600" b="0" i="0" u="none" strike="noStrike" spc="-100" dirty="0">
              <a:solidFill>
                <a:srgbClr val="002060"/>
              </a:solidFill>
              <a:latin typeface="Noto Sans JP Black"/>
            </a:endParaRPr>
          </a:p>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874000" y="1714500"/>
            <a:ext cx="2540000" cy="406400"/>
          </a:xfrm>
          <a:prstGeom prst="rect">
            <a:avLst/>
          </a:prstGeom>
        </p:spPr>
        <p:txBody>
          <a:bodyPr lIns="0" tIns="0" rIns="0" bIns="0" rtlCol="0" anchor="ctr"/>
          <a:lstStyle/>
          <a:p>
            <a:pPr lvl="0" algn="ctr">
              <a:lnSpc>
                <a:spcPct val="107899"/>
              </a:lnSpc>
            </a:pPr>
            <a:r>
              <a:rPr lang="ja-JP" altLang="en-US" sz="3200" dirty="0">
                <a:solidFill>
                  <a:srgbClr val="00074E"/>
                </a:solidFill>
                <a:ea typeface="Noto Sans JP Black"/>
              </a:rPr>
              <a:t>開発背景</a:t>
            </a:r>
            <a:endParaRPr lang="ja-JP" sz="3200" b="0" i="0" u="none" strike="noStrike" dirty="0">
              <a:solidFill>
                <a:srgbClr val="00074E"/>
              </a:solidFill>
              <a:ea typeface="Noto Sans JP Black"/>
            </a:endParaRPr>
          </a:p>
        </p:txBody>
      </p:sp>
      <p:sp>
        <p:nvSpPr>
          <p:cNvPr id="20" name="TextBox 34">
            <a:extLst>
              <a:ext uri="{FF2B5EF4-FFF2-40B4-BE49-F238E27FC236}">
                <a16:creationId xmlns:a16="http://schemas.microsoft.com/office/drawing/2014/main" id="{90BAE84C-B163-2DBE-ED2F-9B7629E7573D}"/>
              </a:ext>
            </a:extLst>
          </p:cNvPr>
          <p:cNvSpPr txBox="1"/>
          <p:nvPr/>
        </p:nvSpPr>
        <p:spPr>
          <a:xfrm>
            <a:off x="3949700" y="6085349"/>
            <a:ext cx="11137900" cy="1291303"/>
          </a:xfrm>
          <a:prstGeom prst="rect">
            <a:avLst/>
          </a:prstGeom>
        </p:spPr>
        <p:txBody>
          <a:bodyPr lIns="0" tIns="0" rIns="0" bIns="0" rtlCol="0" anchor="ctr"/>
          <a:lstStyle/>
          <a:p>
            <a:pPr lvl="0" algn="ctr">
              <a:lnSpc>
                <a:spcPct val="99600"/>
              </a:lnSpc>
            </a:pPr>
            <a:endParaRPr lang="ja-JP" sz="5500" b="1" i="0" u="none" strike="noStrik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j-ea"/>
              <a:ea typeface="+mj-ea"/>
            </a:endParaRPr>
          </a:p>
        </p:txBody>
      </p:sp>
    </p:spTree>
    <p:extLst>
      <p:ext uri="{BB962C8B-B14F-4D97-AF65-F5344CB8AC3E}">
        <p14:creationId xmlns:p14="http://schemas.microsoft.com/office/powerpoint/2010/main" val="1244102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2</a:t>
            </a:r>
            <a:endParaRPr lang="en-US" sz="1900" b="0" i="0" u="none" strike="noStrike" spc="100" dirty="0">
              <a:solidFill>
                <a:srgbClr val="FFFFFF"/>
              </a:solidFill>
              <a:latin typeface="Pretendard Medium"/>
            </a:endParaRPr>
          </a:p>
        </p:txBody>
      </p:sp>
      <p:sp>
        <p:nvSpPr>
          <p:cNvPr id="13" name="TextBox 13"/>
          <p:cNvSpPr txBox="1"/>
          <p:nvPr/>
        </p:nvSpPr>
        <p:spPr>
          <a:xfrm>
            <a:off x="1676400" y="4660900"/>
            <a:ext cx="7073900" cy="2654300"/>
          </a:xfrm>
          <a:prstGeom prst="rect">
            <a:avLst/>
          </a:prstGeom>
        </p:spPr>
        <p:txBody>
          <a:bodyPr lIns="0" tIns="0" rIns="0" bIns="0" rtlCol="0" anchor="ctr"/>
          <a:lstStyle/>
          <a:p>
            <a:pPr lvl="0" algn="just">
              <a:lnSpc>
                <a:spcPct val="132800"/>
              </a:lnSpc>
            </a:pPr>
            <a:endParaRPr lang="en-US" sz="1900" b="0" i="0" u="none" strike="noStrike" dirty="0">
              <a:solidFill>
                <a:srgbClr val="2C2C2C"/>
              </a:solidFill>
              <a:ea typeface="Noto Sans JP Medium"/>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grpSp>
        <p:nvGrpSpPr>
          <p:cNvPr id="5" name="グループ化 4">
            <a:extLst>
              <a:ext uri="{FF2B5EF4-FFF2-40B4-BE49-F238E27FC236}">
                <a16:creationId xmlns:a16="http://schemas.microsoft.com/office/drawing/2014/main" id="{C85B90FC-52D9-BB2B-8E70-A0D13A191EE6}"/>
              </a:ext>
            </a:extLst>
          </p:cNvPr>
          <p:cNvGrpSpPr/>
          <p:nvPr/>
        </p:nvGrpSpPr>
        <p:grpSpPr>
          <a:xfrm>
            <a:off x="7591424" y="913362"/>
            <a:ext cx="10102851" cy="7247607"/>
            <a:chOff x="7772399" y="944917"/>
            <a:chExt cx="10102851" cy="7247607"/>
          </a:xfrm>
        </p:grpSpPr>
        <p:sp>
          <p:nvSpPr>
            <p:cNvPr id="15" name="吹き出し: 円形 14">
              <a:extLst>
                <a:ext uri="{FF2B5EF4-FFF2-40B4-BE49-F238E27FC236}">
                  <a16:creationId xmlns:a16="http://schemas.microsoft.com/office/drawing/2014/main" id="{10EEC7CA-F0D2-CBA1-B65D-1C750F8CAD52}"/>
                </a:ext>
              </a:extLst>
            </p:cNvPr>
            <p:cNvSpPr/>
            <p:nvPr/>
          </p:nvSpPr>
          <p:spPr>
            <a:xfrm flipH="1">
              <a:off x="7772399" y="3642136"/>
              <a:ext cx="5562600" cy="1844265"/>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descr="ポーズをとっているネクタイをした男性">
              <a:extLst>
                <a:ext uri="{FF2B5EF4-FFF2-40B4-BE49-F238E27FC236}">
                  <a16:creationId xmlns:a16="http://schemas.microsoft.com/office/drawing/2014/main" id="{2E61A4FF-2C1D-5B90-8246-B8C6CA06E3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06350" y="3023624"/>
              <a:ext cx="5168900" cy="5168900"/>
            </a:xfrm>
            <a:prstGeom prst="rect">
              <a:avLst/>
            </a:prstGeom>
          </p:spPr>
        </p:pic>
        <p:sp>
          <p:nvSpPr>
            <p:cNvPr id="17" name="テキスト ボックス 16">
              <a:extLst>
                <a:ext uri="{FF2B5EF4-FFF2-40B4-BE49-F238E27FC236}">
                  <a16:creationId xmlns:a16="http://schemas.microsoft.com/office/drawing/2014/main" id="{E69BA7B3-8FB0-53F0-F672-CD71F7D44A8D}"/>
                </a:ext>
              </a:extLst>
            </p:cNvPr>
            <p:cNvSpPr txBox="1"/>
            <p:nvPr/>
          </p:nvSpPr>
          <p:spPr>
            <a:xfrm>
              <a:off x="7985124" y="3956050"/>
              <a:ext cx="4816475" cy="1415772"/>
            </a:xfrm>
            <a:prstGeom prst="rect">
              <a:avLst/>
            </a:prstGeom>
            <a:noFill/>
          </p:spPr>
          <p:txBody>
            <a:bodyPr wrap="square" rtlCol="0">
              <a:spAutoFit/>
            </a:bodyPr>
            <a:lstStyle/>
            <a:p>
              <a:r>
                <a:rPr kumimoji="1" lang="en-US" altLang="ja-JP" sz="2400" b="1" dirty="0">
                  <a:latin typeface="BIZ UDPゴシック" panose="020B0400000000000000" pitchFamily="50" charset="-128"/>
                  <a:ea typeface="BIZ UDPゴシック" panose="020B0400000000000000" pitchFamily="50" charset="-128"/>
                </a:rPr>
                <a:t>	</a:t>
              </a:r>
              <a:r>
                <a:rPr kumimoji="1" lang="en-US" altLang="ja-JP" sz="2800" b="1" dirty="0">
                  <a:latin typeface="BIZ UDPゴシック" panose="020B0400000000000000" pitchFamily="50" charset="-128"/>
                  <a:ea typeface="BIZ UDPゴシック" panose="020B0400000000000000" pitchFamily="50" charset="-128"/>
                </a:rPr>
                <a:t>  </a:t>
              </a:r>
              <a:r>
                <a:rPr kumimoji="1" lang="ja-JP" altLang="en-US" sz="3200" b="1" dirty="0">
                  <a:latin typeface="BIZ UDPゴシック" panose="020B0400000000000000" pitchFamily="50" charset="-128"/>
                  <a:ea typeface="BIZ UDPゴシック" panose="020B0400000000000000" pitchFamily="50" charset="-128"/>
                </a:rPr>
                <a:t>そんなときには</a:t>
              </a:r>
              <a:endParaRPr kumimoji="1" lang="en-US" altLang="ja-JP" sz="3200" b="1" dirty="0">
                <a:latin typeface="BIZ UDPゴシック" panose="020B0400000000000000" pitchFamily="50" charset="-128"/>
                <a:ea typeface="BIZ UDPゴシック" panose="020B0400000000000000" pitchFamily="50" charset="-128"/>
              </a:endParaRPr>
            </a:p>
            <a:p>
              <a:r>
                <a:rPr kumimoji="1" lang="en-US" altLang="ja-JP" sz="3200" b="1" dirty="0">
                  <a:latin typeface="BIZ UDPゴシック" panose="020B0400000000000000" pitchFamily="50" charset="-128"/>
                  <a:ea typeface="BIZ UDPゴシック" panose="020B0400000000000000" pitchFamily="50" charset="-128"/>
                </a:rPr>
                <a:t>	</a:t>
              </a:r>
              <a:r>
                <a:rPr kumimoji="1" lang="en-US" altLang="ja-JP" sz="4800" b="1" dirty="0">
                  <a:latin typeface="Amasis MT Pro Black" panose="02040A04050005020304" pitchFamily="18" charset="0"/>
                  <a:ea typeface="BIZ UDPゴシック" panose="020B0400000000000000" pitchFamily="50" charset="-128"/>
                </a:rPr>
                <a:t>  </a:t>
              </a:r>
              <a:r>
                <a:rPr kumimoji="1" lang="en-US" altLang="ja-JP" sz="4800" b="1" dirty="0">
                  <a:solidFill>
                    <a:srgbClr val="ED254E"/>
                  </a:solidFill>
                  <a:latin typeface="Amasis MT Pro Black" panose="02040A04050005020304" pitchFamily="18" charset="0"/>
                  <a:ea typeface="BIZ UDPゴシック" panose="020B0400000000000000" pitchFamily="50" charset="-128"/>
                </a:rPr>
                <a:t> </a:t>
              </a:r>
              <a:r>
                <a:rPr kumimoji="1" lang="en-US" altLang="ja-JP" sz="5400" b="1" dirty="0">
                  <a:solidFill>
                    <a:srgbClr val="ED254E"/>
                  </a:solidFill>
                  <a:latin typeface="Amasis MT Pro Black" panose="02040A04050005020304" pitchFamily="18" charset="0"/>
                  <a:ea typeface="BIZ UDPゴシック" panose="020B0400000000000000" pitchFamily="50" charset="-128"/>
                </a:rPr>
                <a:t>LinX </a:t>
              </a:r>
              <a:r>
                <a:rPr kumimoji="1" lang="en-US" altLang="ja-JP" sz="4800" b="1" dirty="0">
                  <a:solidFill>
                    <a:srgbClr val="ED254E"/>
                  </a:solidFill>
                  <a:latin typeface="BIZ UDPゴシック" panose="020B0400000000000000" pitchFamily="50" charset="-128"/>
                  <a:ea typeface="BIZ UDPゴシック" panose="020B0400000000000000" pitchFamily="50" charset="-128"/>
                </a:rPr>
                <a:t> </a:t>
              </a:r>
              <a:r>
                <a:rPr kumimoji="1" lang="en-US" altLang="ja-JP" sz="4800" b="1" dirty="0">
                  <a:latin typeface="BIZ UDPゴシック" panose="020B0400000000000000" pitchFamily="50" charset="-128"/>
                  <a:ea typeface="BIZ UDPゴシック" panose="020B0400000000000000" pitchFamily="50" charset="-128"/>
                </a:rPr>
                <a:t>!!!</a:t>
              </a:r>
              <a:endParaRPr kumimoji="1" lang="ja-JP" altLang="en-US" sz="4800" b="1" dirty="0">
                <a:latin typeface="BIZ UDPゴシック" panose="020B0400000000000000" pitchFamily="50" charset="-128"/>
                <a:ea typeface="BIZ UDPゴシック" panose="020B0400000000000000" pitchFamily="50" charset="-128"/>
              </a:endParaRPr>
            </a:p>
          </p:txBody>
        </p:sp>
        <p:sp>
          <p:nvSpPr>
            <p:cNvPr id="18" name="星: 5 pt 17">
              <a:extLst>
                <a:ext uri="{FF2B5EF4-FFF2-40B4-BE49-F238E27FC236}">
                  <a16:creationId xmlns:a16="http://schemas.microsoft.com/office/drawing/2014/main" id="{5E5AA184-726A-02A0-FAEA-D3D54024F638}"/>
                </a:ext>
              </a:extLst>
            </p:cNvPr>
            <p:cNvSpPr/>
            <p:nvPr/>
          </p:nvSpPr>
          <p:spPr>
            <a:xfrm>
              <a:off x="16158855" y="2631379"/>
              <a:ext cx="1063625" cy="784489"/>
            </a:xfrm>
            <a:prstGeom prst="star5">
              <a:avLst/>
            </a:prstGeom>
            <a:solidFill>
              <a:srgbClr val="F9DC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星: 5 pt 18">
              <a:extLst>
                <a:ext uri="{FF2B5EF4-FFF2-40B4-BE49-F238E27FC236}">
                  <a16:creationId xmlns:a16="http://schemas.microsoft.com/office/drawing/2014/main" id="{9C0ED8A7-49F4-CCCF-4E5B-554C9C76370D}"/>
                </a:ext>
              </a:extLst>
            </p:cNvPr>
            <p:cNvSpPr/>
            <p:nvPr/>
          </p:nvSpPr>
          <p:spPr>
            <a:xfrm>
              <a:off x="12728472" y="7183656"/>
              <a:ext cx="1063625" cy="784489"/>
            </a:xfrm>
            <a:prstGeom prst="star5">
              <a:avLst>
                <a:gd name="adj" fmla="val 24199"/>
                <a:gd name="hf" fmla="val 105146"/>
                <a:gd name="vf" fmla="val 110557"/>
              </a:avLst>
            </a:prstGeom>
            <a:solidFill>
              <a:srgbClr val="F9DC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星: 5 pt 19">
              <a:extLst>
                <a:ext uri="{FF2B5EF4-FFF2-40B4-BE49-F238E27FC236}">
                  <a16:creationId xmlns:a16="http://schemas.microsoft.com/office/drawing/2014/main" id="{A429C7FF-B1A2-9B34-32B2-8239AF846131}"/>
                </a:ext>
              </a:extLst>
            </p:cNvPr>
            <p:cNvSpPr/>
            <p:nvPr/>
          </p:nvSpPr>
          <p:spPr>
            <a:xfrm>
              <a:off x="16885735" y="3538190"/>
              <a:ext cx="551605" cy="392244"/>
            </a:xfrm>
            <a:prstGeom prst="star5">
              <a:avLst/>
            </a:prstGeom>
            <a:solidFill>
              <a:srgbClr val="F9DC5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descr="アイコン">
              <a:extLst>
                <a:ext uri="{FF2B5EF4-FFF2-40B4-BE49-F238E27FC236}">
                  <a16:creationId xmlns:a16="http://schemas.microsoft.com/office/drawing/2014/main" id="{93545949-8395-0CE1-6434-9FD30C7778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678124">
              <a:off x="13619114" y="944917"/>
              <a:ext cx="2790628" cy="2595933"/>
            </a:xfrm>
            <a:prstGeom prst="rect">
              <a:avLst/>
            </a:prstGeom>
          </p:spPr>
        </p:pic>
      </p:grpSp>
      <p:grpSp>
        <p:nvGrpSpPr>
          <p:cNvPr id="22" name="グループ化 21">
            <a:extLst>
              <a:ext uri="{FF2B5EF4-FFF2-40B4-BE49-F238E27FC236}">
                <a16:creationId xmlns:a16="http://schemas.microsoft.com/office/drawing/2014/main" id="{49621D24-8714-E335-0100-3136F5D37719}"/>
              </a:ext>
            </a:extLst>
          </p:cNvPr>
          <p:cNvGrpSpPr/>
          <p:nvPr/>
        </p:nvGrpSpPr>
        <p:grpSpPr>
          <a:xfrm>
            <a:off x="255617" y="1590685"/>
            <a:ext cx="12123204" cy="8214365"/>
            <a:chOff x="-373062" y="1104900"/>
            <a:chExt cx="12381672" cy="8524629"/>
          </a:xfrm>
        </p:grpSpPr>
        <p:sp>
          <p:nvSpPr>
            <p:cNvPr id="23" name="吹き出し: 円形 22">
              <a:extLst>
                <a:ext uri="{FF2B5EF4-FFF2-40B4-BE49-F238E27FC236}">
                  <a16:creationId xmlns:a16="http://schemas.microsoft.com/office/drawing/2014/main" id="{4E90CD26-5052-4F4B-D144-833AF78652DC}"/>
                </a:ext>
              </a:extLst>
            </p:cNvPr>
            <p:cNvSpPr/>
            <p:nvPr/>
          </p:nvSpPr>
          <p:spPr>
            <a:xfrm>
              <a:off x="5636385" y="6319922"/>
              <a:ext cx="6372225" cy="2057400"/>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吹き出し: 円形 23">
              <a:extLst>
                <a:ext uri="{FF2B5EF4-FFF2-40B4-BE49-F238E27FC236}">
                  <a16:creationId xmlns:a16="http://schemas.microsoft.com/office/drawing/2014/main" id="{BBA8F1FB-B47B-F5BA-619E-1BB2C4EC25C5}"/>
                </a:ext>
              </a:extLst>
            </p:cNvPr>
            <p:cNvSpPr/>
            <p:nvPr/>
          </p:nvSpPr>
          <p:spPr>
            <a:xfrm>
              <a:off x="3733800" y="1674966"/>
              <a:ext cx="5010150" cy="1715934"/>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図 24" descr="人, 男, 衣料, 立つ が含まれている画像">
              <a:extLst>
                <a:ext uri="{FF2B5EF4-FFF2-40B4-BE49-F238E27FC236}">
                  <a16:creationId xmlns:a16="http://schemas.microsoft.com/office/drawing/2014/main" id="{C1DA4B7F-7912-8A27-2EF5-9E79C6A62F2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3062" y="1104900"/>
              <a:ext cx="4495800" cy="4098209"/>
            </a:xfrm>
            <a:prstGeom prst="rect">
              <a:avLst/>
            </a:prstGeom>
          </p:spPr>
        </p:pic>
        <p:sp>
          <p:nvSpPr>
            <p:cNvPr id="26" name="テキスト ボックス 25">
              <a:extLst>
                <a:ext uri="{FF2B5EF4-FFF2-40B4-BE49-F238E27FC236}">
                  <a16:creationId xmlns:a16="http://schemas.microsoft.com/office/drawing/2014/main" id="{6F87CF4F-CC49-9CB9-25C3-D48EA83672E3}"/>
                </a:ext>
              </a:extLst>
            </p:cNvPr>
            <p:cNvSpPr txBox="1"/>
            <p:nvPr/>
          </p:nvSpPr>
          <p:spPr>
            <a:xfrm>
              <a:off x="6283079" y="6933123"/>
              <a:ext cx="5378451" cy="830997"/>
            </a:xfrm>
            <a:prstGeom prst="rect">
              <a:avLst/>
            </a:prstGeom>
            <a:noFill/>
          </p:spPr>
          <p:txBody>
            <a:bodyPr wrap="square" rtlCol="0">
              <a:spAutoFit/>
            </a:bodyPr>
            <a:lstStyle/>
            <a:p>
              <a:r>
                <a:rPr kumimoji="1" lang="ja-JP" altLang="en-US" sz="2400" b="1" dirty="0">
                  <a:latin typeface="BIZ UDPゴシック" panose="020B0400000000000000" pitchFamily="50" charset="-128"/>
                  <a:ea typeface="BIZ UDPゴシック" panose="020B0400000000000000" pitchFamily="50" charset="-128"/>
                </a:rPr>
                <a:t>日本の細かいマナーを学びたい！！</a:t>
              </a:r>
              <a:endParaRPr kumimoji="1" lang="en-US" altLang="ja-JP" sz="2400" b="1" dirty="0">
                <a:latin typeface="BIZ UDPゴシック" panose="020B0400000000000000" pitchFamily="50" charset="-128"/>
                <a:ea typeface="BIZ UDPゴシック" panose="020B0400000000000000" pitchFamily="50" charset="-128"/>
              </a:endParaRPr>
            </a:p>
            <a:p>
              <a:r>
                <a:rPr kumimoji="1" lang="ja-JP" altLang="en-US" sz="2400" b="1" dirty="0">
                  <a:latin typeface="BIZ UDPゴシック" panose="020B0400000000000000" pitchFamily="50" charset="-128"/>
                  <a:ea typeface="BIZ UDPゴシック" panose="020B0400000000000000" pitchFamily="50" charset="-128"/>
                </a:rPr>
                <a:t>日本人の新しい友達もほしいな</a:t>
              </a:r>
              <a:r>
                <a:rPr kumimoji="1" lang="en-US" altLang="ja-JP"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sp>
          <p:nvSpPr>
            <p:cNvPr id="27" name="テキスト ボックス 26">
              <a:extLst>
                <a:ext uri="{FF2B5EF4-FFF2-40B4-BE49-F238E27FC236}">
                  <a16:creationId xmlns:a16="http://schemas.microsoft.com/office/drawing/2014/main" id="{EE345809-8E83-BD71-7E3D-B08A17AC1E73}"/>
                </a:ext>
              </a:extLst>
            </p:cNvPr>
            <p:cNvSpPr txBox="1"/>
            <p:nvPr/>
          </p:nvSpPr>
          <p:spPr>
            <a:xfrm>
              <a:off x="4229100" y="2290117"/>
              <a:ext cx="4508500" cy="461665"/>
            </a:xfrm>
            <a:prstGeom prst="rect">
              <a:avLst/>
            </a:prstGeom>
            <a:noFill/>
          </p:spPr>
          <p:txBody>
            <a:bodyPr wrap="square" rtlCol="0">
              <a:spAutoFit/>
            </a:bodyPr>
            <a:lstStyle/>
            <a:p>
              <a:r>
                <a:rPr kumimoji="1" lang="ja-JP" altLang="en-US" sz="2400" b="1" dirty="0">
                  <a:latin typeface="BIZ UDPゴシック" panose="020B0400000000000000" pitchFamily="50" charset="-128"/>
                  <a:ea typeface="BIZ UDPゴシック" panose="020B0400000000000000" pitchFamily="50" charset="-128"/>
                </a:rPr>
                <a:t>英語をもっと勉強したいな</a:t>
              </a:r>
              <a:r>
                <a:rPr kumimoji="1" lang="en-US" altLang="ja-JP" sz="2400" b="1" dirty="0">
                  <a:latin typeface="BIZ UDPゴシック" panose="020B0400000000000000" pitchFamily="50" charset="-128"/>
                  <a:ea typeface="BIZ UDPゴシック" panose="020B0400000000000000" pitchFamily="50" charset="-128"/>
                </a:rPr>
                <a:t>….</a:t>
              </a:r>
              <a:endParaRPr kumimoji="1" lang="ja-JP" altLang="en-US" sz="2400" b="1" dirty="0">
                <a:latin typeface="BIZ UDPゴシック" panose="020B0400000000000000" pitchFamily="50" charset="-128"/>
                <a:ea typeface="BIZ UDPゴシック" panose="020B0400000000000000" pitchFamily="50" charset="-128"/>
              </a:endParaRPr>
            </a:p>
          </p:txBody>
        </p:sp>
        <p:pic>
          <p:nvPicPr>
            <p:cNvPr id="28" name="図 27" descr="スーツを着て立っている女性">
              <a:extLst>
                <a:ext uri="{FF2B5EF4-FFF2-40B4-BE49-F238E27FC236}">
                  <a16:creationId xmlns:a16="http://schemas.microsoft.com/office/drawing/2014/main" id="{9549240B-9691-2FBF-CD68-B075FB2C82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73447" y="4162672"/>
              <a:ext cx="5466857" cy="5466857"/>
            </a:xfrm>
            <a:prstGeom prst="rect">
              <a:avLst/>
            </a:prstGeom>
          </p:spPr>
        </p:pic>
        <p:sp>
          <p:nvSpPr>
            <p:cNvPr id="29" name="雲 28">
              <a:extLst>
                <a:ext uri="{FF2B5EF4-FFF2-40B4-BE49-F238E27FC236}">
                  <a16:creationId xmlns:a16="http://schemas.microsoft.com/office/drawing/2014/main" id="{C8D94B6E-9AF7-C6D7-2876-F5E4F413C5C5}"/>
                </a:ext>
              </a:extLst>
            </p:cNvPr>
            <p:cNvSpPr/>
            <p:nvPr/>
          </p:nvSpPr>
          <p:spPr>
            <a:xfrm>
              <a:off x="1371600" y="5822131"/>
              <a:ext cx="977900" cy="719621"/>
            </a:xfrm>
            <a:prstGeom prst="cloud">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雲 29">
              <a:extLst>
                <a:ext uri="{FF2B5EF4-FFF2-40B4-BE49-F238E27FC236}">
                  <a16:creationId xmlns:a16="http://schemas.microsoft.com/office/drawing/2014/main" id="{FB462AAF-E898-859C-0779-6BE133B7CBDC}"/>
                </a:ext>
              </a:extLst>
            </p:cNvPr>
            <p:cNvSpPr/>
            <p:nvPr/>
          </p:nvSpPr>
          <p:spPr>
            <a:xfrm>
              <a:off x="5135561" y="3984236"/>
              <a:ext cx="977900" cy="719621"/>
            </a:xfrm>
            <a:prstGeom prst="cloud">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65825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spc="100" dirty="0">
                <a:solidFill>
                  <a:srgbClr val="FFFFFF"/>
                </a:solidFill>
                <a:latin typeface="Pretendard Medium"/>
              </a:rPr>
              <a:t>2</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4137332"/>
            <a:ext cx="7493000" cy="977900"/>
          </a:xfrm>
          <a:prstGeom prst="rect">
            <a:avLst/>
          </a:prstGeom>
        </p:spPr>
        <p:txBody>
          <a:bodyPr lIns="0" tIns="0" rIns="0" bIns="0" rtlCol="0" anchor="ctr"/>
          <a:lstStyle/>
          <a:p>
            <a:pPr algn="ctr"/>
            <a:r>
              <a:rPr lang="ja-JP" altLang="en-US" sz="4000" spc="-100" dirty="0">
                <a:solidFill>
                  <a:srgbClr val="002060"/>
                </a:solidFill>
                <a:latin typeface="Noto Sans JP Medium" panose="020B0600070205080204" charset="-128"/>
                <a:ea typeface="Noto Sans JP Medium" panose="020B0600070205080204" charset="-128"/>
              </a:rPr>
              <a:t>社内交流アプリ</a:t>
            </a:r>
            <a:endParaRPr lang="en-US" altLang="ja-JP" sz="4000" spc="-100" dirty="0">
              <a:solidFill>
                <a:srgbClr val="002060"/>
              </a:solidFill>
              <a:latin typeface="Noto Sans JP Medium" panose="020B0600070205080204" charset="-128"/>
              <a:ea typeface="Noto Sans JP Medium" panose="020B0600070205080204" charset="-128"/>
            </a:endParaRPr>
          </a:p>
          <a:p>
            <a:pPr algn="ctr"/>
            <a:r>
              <a:rPr lang="en-US" altLang="ja-JP" sz="9600" spc="-100" dirty="0">
                <a:solidFill>
                  <a:srgbClr val="002060"/>
                </a:solidFill>
                <a:latin typeface="Noto Sans JP Black"/>
              </a:rPr>
              <a:t>LinX</a:t>
            </a:r>
            <a:endParaRPr lang="en-US" altLang="ja-JP" sz="9600" b="0" i="0" u="none" strike="noStrike" spc="-100" dirty="0">
              <a:solidFill>
                <a:srgbClr val="002060"/>
              </a:solidFill>
              <a:latin typeface="Noto Sans JP Black"/>
            </a:endParaRPr>
          </a:p>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874000" y="1358490"/>
            <a:ext cx="2540000" cy="406400"/>
          </a:xfrm>
          <a:prstGeom prst="rect">
            <a:avLst/>
          </a:prstGeom>
        </p:spPr>
        <p:txBody>
          <a:bodyPr lIns="0" tIns="0" rIns="0" bIns="0" rtlCol="0" anchor="ctr"/>
          <a:lstStyle/>
          <a:p>
            <a:pPr lvl="0" algn="ctr">
              <a:lnSpc>
                <a:spcPct val="107899"/>
              </a:lnSpc>
            </a:pPr>
            <a:r>
              <a:rPr lang="ja-JP" altLang="en-US" sz="3200" dirty="0">
                <a:solidFill>
                  <a:srgbClr val="00074E"/>
                </a:solidFill>
                <a:ea typeface="Noto Sans JP Black"/>
              </a:rPr>
              <a:t>開発背景</a:t>
            </a:r>
            <a:endParaRPr lang="ja-JP" sz="3200" b="0" i="0" u="none" strike="noStrike" dirty="0">
              <a:solidFill>
                <a:srgbClr val="00074E"/>
              </a:solidFill>
              <a:ea typeface="Noto Sans JP Black"/>
            </a:endParaRPr>
          </a:p>
        </p:txBody>
      </p:sp>
      <p:sp>
        <p:nvSpPr>
          <p:cNvPr id="20" name="TextBox 34">
            <a:extLst>
              <a:ext uri="{FF2B5EF4-FFF2-40B4-BE49-F238E27FC236}">
                <a16:creationId xmlns:a16="http://schemas.microsoft.com/office/drawing/2014/main" id="{90BAE84C-B163-2DBE-ED2F-9B7629E7573D}"/>
              </a:ext>
            </a:extLst>
          </p:cNvPr>
          <p:cNvSpPr txBox="1"/>
          <p:nvPr/>
        </p:nvSpPr>
        <p:spPr>
          <a:xfrm>
            <a:off x="3575050" y="6614160"/>
            <a:ext cx="11137900" cy="1291303"/>
          </a:xfrm>
          <a:prstGeom prst="rect">
            <a:avLst/>
          </a:prstGeom>
        </p:spPr>
        <p:txBody>
          <a:bodyPr lIns="0" tIns="0" rIns="0" bIns="0" rtlCol="0" anchor="ctr"/>
          <a:lstStyle/>
          <a:p>
            <a:pPr lvl="0" algn="ctr">
              <a:lnSpc>
                <a:spcPct val="99600"/>
              </a:lnSpc>
            </a:pPr>
            <a:r>
              <a:rPr lang="ja-JP" altLang="en-US" sz="5400" b="1" i="0" u="none" strike="noStrik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Noto Sans JP Medium" panose="020B0600070205080204" charset="-128"/>
                <a:ea typeface="Noto Sans JP Medium" panose="020B0600070205080204" charset="-128"/>
              </a:rPr>
              <a:t>日本に来たばかりの</a:t>
            </a:r>
            <a:endParaRPr lang="en-US" altLang="ja-JP" sz="5400" b="1" i="0" u="none" strike="noStrik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Noto Sans JP Medium" panose="020B0600070205080204" charset="-128"/>
              <a:ea typeface="Noto Sans JP Medium" panose="020B0600070205080204" charset="-128"/>
            </a:endParaRPr>
          </a:p>
          <a:p>
            <a:pPr lvl="0" algn="ctr">
              <a:lnSpc>
                <a:spcPct val="99600"/>
              </a:lnSpc>
            </a:pPr>
            <a:r>
              <a:rPr lang="ja-JP" alt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Noto Sans JP Medium" panose="020B0600070205080204" charset="-128"/>
                <a:ea typeface="Noto Sans JP Medium" panose="020B0600070205080204" charset="-128"/>
              </a:rPr>
              <a:t>外国人社員をサポートしたい！！</a:t>
            </a:r>
            <a:endParaRPr lang="ja-JP" sz="5400" b="1" i="0" u="none" strike="noStrike"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Noto Sans JP Medium" panose="020B0600070205080204" charset="-128"/>
              <a:ea typeface="Noto Sans JP Medium" panose="020B0600070205080204" charset="-128"/>
            </a:endParaRPr>
          </a:p>
        </p:txBody>
      </p:sp>
    </p:spTree>
    <p:extLst>
      <p:ext uri="{BB962C8B-B14F-4D97-AF65-F5344CB8AC3E}">
        <p14:creationId xmlns:p14="http://schemas.microsoft.com/office/powerpoint/2010/main" val="29960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grpSp>
        <p:nvGrpSpPr>
          <p:cNvPr id="35" name="グループ化 34">
            <a:extLst>
              <a:ext uri="{FF2B5EF4-FFF2-40B4-BE49-F238E27FC236}">
                <a16:creationId xmlns:a16="http://schemas.microsoft.com/office/drawing/2014/main" id="{85B508D4-4B55-9BFF-B5E2-2ED5D7853611}"/>
              </a:ext>
            </a:extLst>
          </p:cNvPr>
          <p:cNvGrpSpPr/>
          <p:nvPr/>
        </p:nvGrpSpPr>
        <p:grpSpPr>
          <a:xfrm>
            <a:off x="2413000" y="3441700"/>
            <a:ext cx="13436600" cy="5676900"/>
            <a:chOff x="2413000" y="3441700"/>
            <a:chExt cx="13436600" cy="5676900"/>
          </a:xfrm>
        </p:grpSpPr>
        <p:pic>
          <p:nvPicPr>
            <p:cNvPr id="5" name="Picture 5"/>
            <p:cNvPicPr>
              <a:picLocks noChangeAspect="1"/>
            </p:cNvPicPr>
            <p:nvPr/>
          </p:nvPicPr>
          <p:blipFill>
            <a:blip r:embed="rId6"/>
            <a:stretch>
              <a:fillRect/>
            </a:stretch>
          </p:blipFill>
          <p:spPr>
            <a:xfrm rot="-5400000">
              <a:off x="6007100" y="1308100"/>
              <a:ext cx="1295400" cy="8483600"/>
            </a:xfrm>
            <a:prstGeom prst="rect">
              <a:avLst/>
            </a:prstGeom>
          </p:spPr>
        </p:pic>
        <p:pic>
          <p:nvPicPr>
            <p:cNvPr id="6" name="Picture 6"/>
            <p:cNvPicPr>
              <a:picLocks noChangeAspect="1"/>
            </p:cNvPicPr>
            <p:nvPr/>
          </p:nvPicPr>
          <p:blipFill>
            <a:blip r:embed="rId7">
              <a:alphaModFix amt="50000"/>
            </a:blip>
            <a:stretch>
              <a:fillRect/>
            </a:stretch>
          </p:blipFill>
          <p:spPr>
            <a:xfrm rot="-5400000">
              <a:off x="6007100" y="2768600"/>
              <a:ext cx="1295400" cy="8483600"/>
            </a:xfrm>
            <a:prstGeom prst="rect">
              <a:avLst/>
            </a:prstGeom>
          </p:spPr>
        </p:pic>
        <p:pic>
          <p:nvPicPr>
            <p:cNvPr id="7" name="Picture 7"/>
            <p:cNvPicPr>
              <a:picLocks noChangeAspect="1"/>
            </p:cNvPicPr>
            <p:nvPr/>
          </p:nvPicPr>
          <p:blipFill>
            <a:blip r:embed="rId7"/>
            <a:stretch>
              <a:fillRect/>
            </a:stretch>
          </p:blipFill>
          <p:spPr>
            <a:xfrm rot="-5400000">
              <a:off x="6007100" y="4229100"/>
              <a:ext cx="1295400" cy="8483600"/>
            </a:xfrm>
            <a:prstGeom prst="rect">
              <a:avLst/>
            </a:prstGeom>
          </p:spPr>
        </p:pic>
        <p:pic>
          <p:nvPicPr>
            <p:cNvPr id="8" name="Picture 8"/>
            <p:cNvPicPr>
              <a:picLocks noChangeAspect="1"/>
            </p:cNvPicPr>
            <p:nvPr/>
          </p:nvPicPr>
          <p:blipFill>
            <a:blip r:embed="rId7">
              <a:alphaModFix amt="50000"/>
            </a:blip>
            <a:stretch>
              <a:fillRect/>
            </a:stretch>
          </p:blipFill>
          <p:spPr>
            <a:xfrm rot="-5400000">
              <a:off x="6007100" y="-152400"/>
              <a:ext cx="1295400" cy="8483600"/>
            </a:xfrm>
            <a:prstGeom prst="rect">
              <a:avLst/>
            </a:prstGeom>
          </p:spPr>
        </p:pic>
        <p:pic>
          <p:nvPicPr>
            <p:cNvPr id="9" name="Picture 9"/>
            <p:cNvPicPr>
              <a:picLocks noChangeAspect="1"/>
            </p:cNvPicPr>
            <p:nvPr/>
          </p:nvPicPr>
          <p:blipFill>
            <a:blip r:embed="rId8">
              <a:alphaModFix amt="50000"/>
            </a:blip>
            <a:stretch>
              <a:fillRect/>
            </a:stretch>
          </p:blipFill>
          <p:spPr>
            <a:xfrm rot="5400000">
              <a:off x="9004300" y="5969000"/>
              <a:ext cx="4470400" cy="635000"/>
            </a:xfrm>
            <a:prstGeom prst="rect">
              <a:avLst/>
            </a:prstGeom>
          </p:spPr>
        </p:pic>
        <p:pic>
          <p:nvPicPr>
            <p:cNvPr id="10" name="Picture 10"/>
            <p:cNvPicPr>
              <a:picLocks noChangeAspect="1"/>
            </p:cNvPicPr>
            <p:nvPr/>
          </p:nvPicPr>
          <p:blipFill>
            <a:blip r:embed="rId9"/>
            <a:stretch>
              <a:fillRect/>
            </a:stretch>
          </p:blipFill>
          <p:spPr>
            <a:xfrm>
              <a:off x="12090400" y="4432300"/>
              <a:ext cx="3759200" cy="3759200"/>
            </a:xfrm>
            <a:prstGeom prst="rect">
              <a:avLst/>
            </a:prstGeom>
          </p:spPr>
        </p:pic>
      </p:grpSp>
      <p:pic>
        <p:nvPicPr>
          <p:cNvPr id="12" name="Picture 12"/>
          <p:cNvPicPr>
            <a:picLocks noChangeAspect="1"/>
          </p:cNvPicPr>
          <p:nvPr/>
        </p:nvPicPr>
        <p:blipFill>
          <a:blip r:embed="rId10"/>
          <a:stretch>
            <a:fillRect/>
          </a:stretch>
        </p:blipFill>
        <p:spPr>
          <a:xfrm>
            <a:off x="9690100" y="3721100"/>
            <a:ext cx="762000" cy="762000"/>
          </a:xfrm>
          <a:prstGeom prst="rect">
            <a:avLst/>
          </a:prstGeom>
        </p:spPr>
      </p:pic>
      <p:pic>
        <p:nvPicPr>
          <p:cNvPr id="13" name="Picture 13"/>
          <p:cNvPicPr>
            <a:picLocks noChangeAspect="1"/>
          </p:cNvPicPr>
          <p:nvPr/>
        </p:nvPicPr>
        <p:blipFill>
          <a:blip r:embed="rId11"/>
          <a:stretch>
            <a:fillRect/>
          </a:stretch>
        </p:blipFill>
        <p:spPr>
          <a:xfrm>
            <a:off x="9690100" y="8089900"/>
            <a:ext cx="762000" cy="762000"/>
          </a:xfrm>
          <a:prstGeom prst="rect">
            <a:avLst/>
          </a:prstGeom>
        </p:spPr>
      </p:pic>
      <p:pic>
        <p:nvPicPr>
          <p:cNvPr id="14" name="Picture 14"/>
          <p:cNvPicPr>
            <a:picLocks noChangeAspect="1"/>
          </p:cNvPicPr>
          <p:nvPr/>
        </p:nvPicPr>
        <p:blipFill>
          <a:blip r:embed="rId12"/>
          <a:stretch>
            <a:fillRect/>
          </a:stretch>
        </p:blipFill>
        <p:spPr>
          <a:xfrm>
            <a:off x="9690100" y="6629400"/>
            <a:ext cx="762000" cy="762000"/>
          </a:xfrm>
          <a:prstGeom prst="rect">
            <a:avLst/>
          </a:prstGeom>
        </p:spPr>
      </p:pic>
      <p:pic>
        <p:nvPicPr>
          <p:cNvPr id="15" name="Picture 15"/>
          <p:cNvPicPr>
            <a:picLocks noChangeAspect="1"/>
          </p:cNvPicPr>
          <p:nvPr/>
        </p:nvPicPr>
        <p:blipFill>
          <a:blip r:embed="rId13"/>
          <a:stretch>
            <a:fillRect/>
          </a:stretch>
        </p:blipFill>
        <p:spPr>
          <a:xfrm>
            <a:off x="9690100" y="5168900"/>
            <a:ext cx="762000" cy="762000"/>
          </a:xfrm>
          <a:prstGeom prst="rect">
            <a:avLst/>
          </a:prstGeom>
        </p:spPr>
      </p:pic>
      <p:pic>
        <p:nvPicPr>
          <p:cNvPr id="16" name="Picture 16"/>
          <p:cNvPicPr>
            <a:picLocks noChangeAspect="1"/>
          </p:cNvPicPr>
          <p:nvPr/>
        </p:nvPicPr>
        <p:blipFill>
          <a:blip r:embed="rId14">
            <a:alphaModFix amt="50000"/>
          </a:blip>
          <a:stretch>
            <a:fillRect/>
          </a:stretch>
        </p:blipFill>
        <p:spPr>
          <a:xfrm>
            <a:off x="10934700" y="5537200"/>
            <a:ext cx="596900" cy="12700"/>
          </a:xfrm>
          <a:prstGeom prst="rect">
            <a:avLst/>
          </a:prstGeom>
        </p:spPr>
      </p:pic>
      <p:pic>
        <p:nvPicPr>
          <p:cNvPr id="17" name="Picture 17"/>
          <p:cNvPicPr>
            <a:picLocks noChangeAspect="1"/>
          </p:cNvPicPr>
          <p:nvPr/>
        </p:nvPicPr>
        <p:blipFill>
          <a:blip r:embed="rId14">
            <a:alphaModFix amt="50000"/>
          </a:blip>
          <a:stretch>
            <a:fillRect/>
          </a:stretch>
        </p:blipFill>
        <p:spPr>
          <a:xfrm>
            <a:off x="10922000" y="6997700"/>
            <a:ext cx="596900" cy="12700"/>
          </a:xfrm>
          <a:prstGeom prst="rect">
            <a:avLst/>
          </a:prstGeom>
        </p:spPr>
      </p:pic>
      <p:pic>
        <p:nvPicPr>
          <p:cNvPr id="18" name="Picture 18"/>
          <p:cNvPicPr>
            <a:picLocks noChangeAspect="1"/>
          </p:cNvPicPr>
          <p:nvPr/>
        </p:nvPicPr>
        <p:blipFill>
          <a:blip r:embed="rId15">
            <a:alphaModFix amt="50000"/>
          </a:blip>
          <a:stretch>
            <a:fillRect/>
          </a:stretch>
        </p:blipFill>
        <p:spPr>
          <a:xfrm>
            <a:off x="11518900" y="6286500"/>
            <a:ext cx="571500" cy="12700"/>
          </a:xfrm>
          <a:prstGeom prst="rect">
            <a:avLst/>
          </a:prstGeom>
        </p:spPr>
      </p:pic>
      <p:pic>
        <p:nvPicPr>
          <p:cNvPr id="19" name="Picture 19"/>
          <p:cNvPicPr>
            <a:picLocks noChangeAspect="1"/>
          </p:cNvPicPr>
          <p:nvPr/>
        </p:nvPicPr>
        <p:blipFill>
          <a:blip r:embed="rId16"/>
          <a:stretch>
            <a:fillRect/>
          </a:stretch>
        </p:blipFill>
        <p:spPr>
          <a:xfrm>
            <a:off x="10807700" y="4013200"/>
            <a:ext cx="139700" cy="139700"/>
          </a:xfrm>
          <a:prstGeom prst="rect">
            <a:avLst/>
          </a:prstGeom>
        </p:spPr>
      </p:pic>
      <p:pic>
        <p:nvPicPr>
          <p:cNvPr id="20" name="Picture 20"/>
          <p:cNvPicPr>
            <a:picLocks noChangeAspect="1"/>
          </p:cNvPicPr>
          <p:nvPr/>
        </p:nvPicPr>
        <p:blipFill>
          <a:blip r:embed="rId16"/>
          <a:stretch>
            <a:fillRect/>
          </a:stretch>
        </p:blipFill>
        <p:spPr>
          <a:xfrm>
            <a:off x="10807700" y="5473700"/>
            <a:ext cx="139700" cy="139700"/>
          </a:xfrm>
          <a:prstGeom prst="rect">
            <a:avLst/>
          </a:prstGeom>
        </p:spPr>
      </p:pic>
      <p:pic>
        <p:nvPicPr>
          <p:cNvPr id="21" name="Picture 21"/>
          <p:cNvPicPr>
            <a:picLocks noChangeAspect="1"/>
          </p:cNvPicPr>
          <p:nvPr/>
        </p:nvPicPr>
        <p:blipFill>
          <a:blip r:embed="rId16"/>
          <a:stretch>
            <a:fillRect/>
          </a:stretch>
        </p:blipFill>
        <p:spPr>
          <a:xfrm>
            <a:off x="10807700" y="6934200"/>
            <a:ext cx="139700" cy="139700"/>
          </a:xfrm>
          <a:prstGeom prst="rect">
            <a:avLst/>
          </a:prstGeom>
        </p:spPr>
      </p:pic>
      <p:pic>
        <p:nvPicPr>
          <p:cNvPr id="22" name="Picture 22"/>
          <p:cNvPicPr>
            <a:picLocks noChangeAspect="1"/>
          </p:cNvPicPr>
          <p:nvPr/>
        </p:nvPicPr>
        <p:blipFill>
          <a:blip r:embed="rId16"/>
          <a:stretch>
            <a:fillRect/>
          </a:stretch>
        </p:blipFill>
        <p:spPr>
          <a:xfrm>
            <a:off x="10807700" y="8394700"/>
            <a:ext cx="139700" cy="139700"/>
          </a:xfrm>
          <a:prstGeom prst="rect">
            <a:avLst/>
          </a:prstGeom>
        </p:spPr>
      </p:pic>
      <p:sp>
        <p:nvSpPr>
          <p:cNvPr id="23" name="TextBox 23"/>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3</a:t>
            </a:r>
            <a:endParaRPr lang="en-US" sz="1900" b="0" i="0" u="none" strike="noStrike" spc="100" dirty="0">
              <a:solidFill>
                <a:srgbClr val="FFFFFF"/>
              </a:solidFill>
              <a:latin typeface="Pretendard Medium"/>
            </a:endParaRPr>
          </a:p>
        </p:txBody>
      </p:sp>
      <p:sp>
        <p:nvSpPr>
          <p:cNvPr id="24" name="TextBox 24"/>
          <p:cNvSpPr txBox="1"/>
          <p:nvPr/>
        </p:nvSpPr>
        <p:spPr>
          <a:xfrm>
            <a:off x="3124200" y="6718302"/>
            <a:ext cx="6337300" cy="596900"/>
          </a:xfrm>
          <a:prstGeom prst="rect">
            <a:avLst/>
          </a:prstGeom>
        </p:spPr>
        <p:txBody>
          <a:bodyPr lIns="0" tIns="0" rIns="0" bIns="0" rtlCol="0" anchor="ctr"/>
          <a:lstStyle/>
          <a:p>
            <a:pPr>
              <a:lnSpc>
                <a:spcPct val="116199"/>
              </a:lnSpc>
            </a:pPr>
            <a:r>
              <a:rPr kumimoji="1" lang="ja-JP" altLang="en-US" sz="2400" dirty="0">
                <a:solidFill>
                  <a:srgbClr val="002060"/>
                </a:solidFill>
                <a:latin typeface="Noto Sans JP Black" panose="020B0600070205080204" charset="-128"/>
                <a:ea typeface="Noto Sans JP Black" panose="020B0600070205080204" charset="-128"/>
              </a:rPr>
              <a:t>プロフィール設定機能</a:t>
            </a:r>
            <a:endParaRPr kumimoji="1" lang="en-US" altLang="ja-JP" sz="2400" dirty="0">
              <a:solidFill>
                <a:srgbClr val="002060"/>
              </a:solidFill>
              <a:latin typeface="Noto Sans JP Black" panose="020B0600070205080204" charset="-128"/>
              <a:ea typeface="Noto Sans JP Black" panose="020B0600070205080204" charset="-128"/>
            </a:endParaRPr>
          </a:p>
        </p:txBody>
      </p:sp>
      <p:sp>
        <p:nvSpPr>
          <p:cNvPr id="25" name="TextBox 25"/>
          <p:cNvSpPr txBox="1"/>
          <p:nvPr/>
        </p:nvSpPr>
        <p:spPr>
          <a:xfrm>
            <a:off x="2933700" y="4203700"/>
            <a:ext cx="5715000" cy="317500"/>
          </a:xfrm>
          <a:prstGeom prst="rect">
            <a:avLst/>
          </a:prstGeom>
        </p:spPr>
        <p:txBody>
          <a:bodyPr lIns="0" tIns="0" rIns="0" bIns="0" rtlCol="0" anchor="ctr"/>
          <a:lstStyle/>
          <a:p>
            <a:pPr lvl="0" algn="l">
              <a:lnSpc>
                <a:spcPct val="141100"/>
              </a:lnSpc>
            </a:pPr>
            <a:endParaRPr lang="en-US" sz="1800" b="0" i="0" u="none" strike="noStrike" dirty="0">
              <a:solidFill>
                <a:srgbClr val="2C2C2C"/>
              </a:solidFill>
              <a:ea typeface="Noto Sans JP Medium"/>
            </a:endParaRPr>
          </a:p>
        </p:txBody>
      </p:sp>
      <p:sp>
        <p:nvSpPr>
          <p:cNvPr id="29" name="TextBox 29"/>
          <p:cNvSpPr txBox="1"/>
          <p:nvPr/>
        </p:nvSpPr>
        <p:spPr>
          <a:xfrm>
            <a:off x="3173772" y="3848100"/>
            <a:ext cx="5296719" cy="520701"/>
          </a:xfrm>
          <a:prstGeom prst="rect">
            <a:avLst/>
          </a:prstGeom>
        </p:spPr>
        <p:txBody>
          <a:bodyPr lIns="0" tIns="0" rIns="0" bIns="0" rtlCol="0" anchor="ctr"/>
          <a:lstStyle/>
          <a:p>
            <a:r>
              <a:rPr kumimoji="1" lang="ja-JP" altLang="en-US" sz="2400" b="1" dirty="0">
                <a:solidFill>
                  <a:srgbClr val="002060"/>
                </a:solidFill>
                <a:latin typeface="Noto Sans JP Black" panose="020B0600070205080204" charset="-128"/>
                <a:ea typeface="Noto Sans JP Black" panose="020B0600070205080204" charset="-128"/>
              </a:rPr>
              <a:t>チャンネル機能</a:t>
            </a:r>
          </a:p>
        </p:txBody>
      </p:sp>
      <p:sp>
        <p:nvSpPr>
          <p:cNvPr id="31" name="TextBox 31"/>
          <p:cNvSpPr txBox="1"/>
          <p:nvPr/>
        </p:nvSpPr>
        <p:spPr>
          <a:xfrm>
            <a:off x="3155950" y="5334000"/>
            <a:ext cx="5168900" cy="355600"/>
          </a:xfrm>
          <a:prstGeom prst="rect">
            <a:avLst/>
          </a:prstGeom>
        </p:spPr>
        <p:txBody>
          <a:bodyPr lIns="0" tIns="0" rIns="0" bIns="0" rtlCol="0" anchor="ctr"/>
          <a:lstStyle/>
          <a:p>
            <a:pPr>
              <a:lnSpc>
                <a:spcPct val="116199"/>
              </a:lnSpc>
            </a:pPr>
            <a:r>
              <a:rPr kumimoji="1" lang="en-US" altLang="ja-JP" sz="2400" b="1" i="0" u="none" strike="noStrike" dirty="0">
                <a:solidFill>
                  <a:srgbClr val="002060"/>
                </a:solidFill>
                <a:latin typeface="Noto Sans JP Black" panose="020B0600070205080204" charset="-128"/>
                <a:ea typeface="Noto Sans JP Black" panose="020B0600070205080204" charset="-128"/>
              </a:rPr>
              <a:t>DM</a:t>
            </a:r>
            <a:r>
              <a:rPr kumimoji="1" lang="ja-JP" altLang="en-US" sz="2400" b="1" i="0" u="none" strike="noStrike" dirty="0">
                <a:solidFill>
                  <a:srgbClr val="002060"/>
                </a:solidFill>
                <a:latin typeface="Noto Sans JP Black" panose="020B0600070205080204" charset="-128"/>
                <a:ea typeface="Noto Sans JP Black" panose="020B0600070205080204" charset="-128"/>
              </a:rPr>
              <a:t>機能</a:t>
            </a:r>
            <a:endParaRPr lang="en-US" sz="2400" b="0" i="0" u="none" strike="noStrike" dirty="0">
              <a:solidFill>
                <a:srgbClr val="002060"/>
              </a:solidFill>
              <a:latin typeface="Noto Sans JP Black" panose="020B0600070205080204" charset="-128"/>
              <a:ea typeface="Noto Sans JP Black" panose="020B0600070205080204" charset="-128"/>
            </a:endParaRPr>
          </a:p>
        </p:txBody>
      </p:sp>
      <p:sp>
        <p:nvSpPr>
          <p:cNvPr id="32" name="TextBox 32"/>
          <p:cNvSpPr txBox="1"/>
          <p:nvPr/>
        </p:nvSpPr>
        <p:spPr>
          <a:xfrm>
            <a:off x="13550900" y="4965700"/>
            <a:ext cx="825500" cy="393700"/>
          </a:xfrm>
          <a:prstGeom prst="rect">
            <a:avLst/>
          </a:prstGeom>
        </p:spPr>
        <p:txBody>
          <a:bodyPr lIns="0" tIns="0" rIns="0" bIns="0" rtlCol="0" anchor="ctr"/>
          <a:lstStyle/>
          <a:p>
            <a:pPr lvl="0" algn="ctr">
              <a:lnSpc>
                <a:spcPct val="99600"/>
              </a:lnSpc>
            </a:pPr>
            <a:r>
              <a:rPr lang="en-US" altLang="ja-JP" sz="3200" b="1" dirty="0">
                <a:solidFill>
                  <a:srgbClr val="FFFFFF"/>
                </a:solidFill>
                <a:latin typeface="Pretendard SemiBold"/>
              </a:rPr>
              <a:t>LinX</a:t>
            </a:r>
            <a:endParaRPr lang="en-US" sz="3200" b="1" i="0" u="none" strike="noStrike" dirty="0">
              <a:solidFill>
                <a:srgbClr val="FFFFFF"/>
              </a:solidFill>
              <a:latin typeface="Pretendard SemiBold"/>
            </a:endParaRPr>
          </a:p>
        </p:txBody>
      </p:sp>
      <p:sp>
        <p:nvSpPr>
          <p:cNvPr id="34" name="TextBox 34"/>
          <p:cNvSpPr txBox="1"/>
          <p:nvPr/>
        </p:nvSpPr>
        <p:spPr>
          <a:xfrm>
            <a:off x="4406900" y="1828800"/>
            <a:ext cx="9474200" cy="977900"/>
          </a:xfrm>
          <a:prstGeom prst="rect">
            <a:avLst/>
          </a:prstGeom>
        </p:spPr>
        <p:txBody>
          <a:bodyPr lIns="0" tIns="0" rIns="0" bIns="0" rtlCol="0" anchor="ctr"/>
          <a:lstStyle/>
          <a:p>
            <a:pPr lvl="0" algn="ctr">
              <a:lnSpc>
                <a:spcPct val="99600"/>
              </a:lnSpc>
            </a:pPr>
            <a:r>
              <a:rPr lang="ja-JP" altLang="en-US" sz="5500" b="0" i="0" u="none" strike="noStrike" dirty="0">
                <a:solidFill>
                  <a:srgbClr val="00074E"/>
                </a:solidFill>
                <a:ea typeface="Noto Sans JP Black"/>
              </a:rPr>
              <a:t>アプリ紹介</a:t>
            </a:r>
            <a:endParaRPr lang="ja-JP" sz="5500" b="0" i="0" u="none" strike="noStrike" dirty="0">
              <a:solidFill>
                <a:srgbClr val="00074E"/>
              </a:solidFill>
              <a:ea typeface="Noto Sans JP Black"/>
            </a:endParaRPr>
          </a:p>
        </p:txBody>
      </p:sp>
      <p:pic>
        <p:nvPicPr>
          <p:cNvPr id="36" name="図 35" descr="アイコン&#10;&#10;中程度の精度で">
            <a:extLst>
              <a:ext uri="{FF2B5EF4-FFF2-40B4-BE49-F238E27FC236}">
                <a16:creationId xmlns:a16="http://schemas.microsoft.com/office/drawing/2014/main" id="{205DAEAA-4F11-4814-F4BF-0F145C3FE8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806106" y="5550942"/>
            <a:ext cx="2357694" cy="2233116"/>
          </a:xfrm>
          <a:prstGeom prst="flowChartConnector">
            <a:avLst/>
          </a:prstGeom>
        </p:spPr>
      </p:pic>
      <p:sp>
        <p:nvSpPr>
          <p:cNvPr id="37" name="TextBox 24">
            <a:extLst>
              <a:ext uri="{FF2B5EF4-FFF2-40B4-BE49-F238E27FC236}">
                <a16:creationId xmlns:a16="http://schemas.microsoft.com/office/drawing/2014/main" id="{9BF961D7-9BD3-3496-3AC0-5E449A6EA22E}"/>
              </a:ext>
            </a:extLst>
          </p:cNvPr>
          <p:cNvSpPr txBox="1"/>
          <p:nvPr/>
        </p:nvSpPr>
        <p:spPr>
          <a:xfrm>
            <a:off x="3035300" y="8140700"/>
            <a:ext cx="6337300" cy="596900"/>
          </a:xfrm>
          <a:prstGeom prst="rect">
            <a:avLst/>
          </a:prstGeom>
        </p:spPr>
        <p:txBody>
          <a:bodyPr lIns="0" tIns="0" rIns="0" bIns="0" rtlCol="0" anchor="ctr"/>
          <a:lstStyle/>
          <a:p>
            <a:pPr>
              <a:lnSpc>
                <a:spcPct val="116199"/>
              </a:lnSpc>
            </a:pPr>
            <a:r>
              <a:rPr kumimoji="1" lang="ja-JP" altLang="en-US" sz="2400" dirty="0">
                <a:solidFill>
                  <a:srgbClr val="002060"/>
                </a:solidFill>
                <a:latin typeface="Noto Sans JP Black" panose="020B0600070205080204" charset="-128"/>
                <a:ea typeface="Noto Sans JP Black" panose="020B0600070205080204" charset="-128"/>
              </a:rPr>
              <a:t>タイムライン機能</a:t>
            </a:r>
            <a:endParaRPr kumimoji="1" lang="en-US" altLang="ja-JP" sz="2400" dirty="0">
              <a:solidFill>
                <a:srgbClr val="002060"/>
              </a:solidFill>
              <a:latin typeface="Noto Sans JP Black" panose="020B0600070205080204" charset="-128"/>
              <a:ea typeface="Noto Sans JP Black" panose="020B0600070205080204"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tretch>
            <a:fillRect/>
          </a:stretch>
        </p:blipFill>
        <p:spPr>
          <a:xfrm>
            <a:off x="-12700" y="5143500"/>
            <a:ext cx="18300700" cy="5168900"/>
          </a:xfrm>
          <a:prstGeom prst="rect">
            <a:avLst/>
          </a:prstGeom>
        </p:spPr>
      </p:pic>
      <p:pic>
        <p:nvPicPr>
          <p:cNvPr id="3" name="Picture 3"/>
          <p:cNvPicPr>
            <a:picLocks noChangeAspect="1"/>
          </p:cNvPicPr>
          <p:nvPr/>
        </p:nvPicPr>
        <p:blipFill>
          <a:blip r:embed="rId6"/>
          <a:stretch>
            <a:fillRect/>
          </a:stretch>
        </p:blipFill>
        <p:spPr>
          <a:xfrm>
            <a:off x="622300" y="571500"/>
            <a:ext cx="17043400" cy="9156700"/>
          </a:xfrm>
          <a:prstGeom prst="rect">
            <a:avLst/>
          </a:prstGeom>
        </p:spPr>
      </p:pic>
      <p:pic>
        <p:nvPicPr>
          <p:cNvPr id="4" name="Picture 4"/>
          <p:cNvPicPr>
            <a:picLocks noChangeAspect="1"/>
          </p:cNvPicPr>
          <p:nvPr/>
        </p:nvPicPr>
        <p:blipFill>
          <a:blip r:embed="rId7"/>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3</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7" name="TextBox 29">
            <a:extLst>
              <a:ext uri="{FF2B5EF4-FFF2-40B4-BE49-F238E27FC236}">
                <a16:creationId xmlns:a16="http://schemas.microsoft.com/office/drawing/2014/main" id="{CA08E012-7CE2-EED4-46FA-EF427DEB8001}"/>
              </a:ext>
            </a:extLst>
          </p:cNvPr>
          <p:cNvSpPr txBox="1"/>
          <p:nvPr/>
        </p:nvSpPr>
        <p:spPr>
          <a:xfrm>
            <a:off x="6184695" y="1511299"/>
            <a:ext cx="6464505" cy="520701"/>
          </a:xfrm>
          <a:prstGeom prst="rect">
            <a:avLst/>
          </a:prstGeom>
        </p:spPr>
        <p:txBody>
          <a:bodyPr lIns="0" tIns="0" rIns="0" bIns="0" rtlCol="0" anchor="ctr"/>
          <a:lstStyle/>
          <a:p>
            <a:r>
              <a:rPr kumimoji="1" lang="en-US" altLang="ja-JP" sz="3200" b="1" dirty="0">
                <a:solidFill>
                  <a:srgbClr val="002060"/>
                </a:solidFill>
                <a:latin typeface="Noto Sans JP Black" panose="020B0600070205080204" charset="-128"/>
                <a:ea typeface="Noto Sans JP Black" panose="020B0600070205080204" charset="-128"/>
              </a:rPr>
              <a:t>1</a:t>
            </a:r>
            <a:r>
              <a:rPr kumimoji="1" lang="ja-JP" altLang="en-US" sz="3200" b="1" dirty="0">
                <a:solidFill>
                  <a:srgbClr val="002060"/>
                </a:solidFill>
                <a:latin typeface="Noto Sans JP Black" panose="020B0600070205080204" charset="-128"/>
                <a:ea typeface="Noto Sans JP Black" panose="020B0600070205080204" charset="-128"/>
              </a:rPr>
              <a:t>日</a:t>
            </a:r>
            <a:r>
              <a:rPr kumimoji="1" lang="en-US" altLang="ja-JP" sz="3200" b="1" dirty="0">
                <a:solidFill>
                  <a:srgbClr val="002060"/>
                </a:solidFill>
                <a:latin typeface="Noto Sans JP Black" panose="020B0600070205080204" charset="-128"/>
                <a:ea typeface="Noto Sans JP Black" panose="020B0600070205080204" charset="-128"/>
              </a:rPr>
              <a:t>1</a:t>
            </a:r>
            <a:r>
              <a:rPr kumimoji="1" lang="ja-JP" altLang="en-US" sz="3200" b="1" dirty="0">
                <a:solidFill>
                  <a:srgbClr val="002060"/>
                </a:solidFill>
                <a:latin typeface="Noto Sans JP Black" panose="020B0600070205080204" charset="-128"/>
                <a:ea typeface="Noto Sans JP Black" panose="020B0600070205080204" charset="-128"/>
              </a:rPr>
              <a:t>回の</a:t>
            </a:r>
            <a:r>
              <a:rPr kumimoji="1" lang="en-US" altLang="ja-JP" sz="3200" b="1" dirty="0">
                <a:solidFill>
                  <a:srgbClr val="002060"/>
                </a:solidFill>
                <a:latin typeface="Noto Sans JP Black" panose="020B0600070205080204" charset="-128"/>
                <a:ea typeface="Noto Sans JP Black" panose="020B0600070205080204" charset="-128"/>
              </a:rPr>
              <a:t>MTG</a:t>
            </a:r>
            <a:r>
              <a:rPr kumimoji="1" lang="ja-JP" altLang="en-US" sz="3200" b="1" dirty="0">
                <a:solidFill>
                  <a:srgbClr val="002060"/>
                </a:solidFill>
                <a:latin typeface="Noto Sans JP Black" panose="020B0600070205080204" charset="-128"/>
                <a:ea typeface="Noto Sans JP Black" panose="020B0600070205080204" charset="-128"/>
              </a:rPr>
              <a:t>で気軽に異文化交流</a:t>
            </a:r>
          </a:p>
        </p:txBody>
      </p:sp>
      <p:sp>
        <p:nvSpPr>
          <p:cNvPr id="8" name="TextBox 29">
            <a:extLst>
              <a:ext uri="{FF2B5EF4-FFF2-40B4-BE49-F238E27FC236}">
                <a16:creationId xmlns:a16="http://schemas.microsoft.com/office/drawing/2014/main" id="{B6C57F08-1DA3-336E-23DF-7ADE377A4A46}"/>
              </a:ext>
            </a:extLst>
          </p:cNvPr>
          <p:cNvSpPr txBox="1"/>
          <p:nvPr/>
        </p:nvSpPr>
        <p:spPr>
          <a:xfrm>
            <a:off x="4215376" y="1003299"/>
            <a:ext cx="5296719" cy="520701"/>
          </a:xfrm>
          <a:prstGeom prst="rect">
            <a:avLst/>
          </a:prstGeom>
        </p:spPr>
        <p:txBody>
          <a:bodyPr lIns="0" tIns="0" rIns="0" bIns="0" rtlCol="0" anchor="ctr"/>
          <a:lstStyle/>
          <a:p>
            <a:r>
              <a:rPr kumimoji="1" lang="ja-JP" altLang="en-US" sz="2400" b="1" dirty="0">
                <a:solidFill>
                  <a:srgbClr val="002060"/>
                </a:solidFill>
                <a:latin typeface="Noto Sans JP Black" panose="020B0600070205080204" charset="-128"/>
                <a:ea typeface="Noto Sans JP Black" panose="020B0600070205080204" charset="-128"/>
              </a:rPr>
              <a:t>チャンネル機能</a:t>
            </a:r>
          </a:p>
        </p:txBody>
      </p:sp>
      <p:pic>
        <p:nvPicPr>
          <p:cNvPr id="10" name="チャンネル修正">
            <a:hlinkClick r:id="" action="ppaction://media"/>
            <a:extLst>
              <a:ext uri="{FF2B5EF4-FFF2-40B4-BE49-F238E27FC236}">
                <a16:creationId xmlns:a16="http://schemas.microsoft.com/office/drawing/2014/main" id="{D5FF5FF9-4F25-857C-0013-E5AAB1619FE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880416" y="2133599"/>
            <a:ext cx="13263357" cy="7150101"/>
          </a:xfrm>
          <a:prstGeom prst="rect">
            <a:avLst/>
          </a:prstGeom>
        </p:spPr>
      </p:pic>
      <p:sp>
        <p:nvSpPr>
          <p:cNvPr id="11" name="正方形/長方形 10">
            <a:extLst>
              <a:ext uri="{FF2B5EF4-FFF2-40B4-BE49-F238E27FC236}">
                <a16:creationId xmlns:a16="http://schemas.microsoft.com/office/drawing/2014/main" id="{2A821C6D-C14B-FCBC-1D49-35AD42DE4C5B}"/>
              </a:ext>
            </a:extLst>
          </p:cNvPr>
          <p:cNvSpPr/>
          <p:nvPr/>
        </p:nvSpPr>
        <p:spPr>
          <a:xfrm>
            <a:off x="2880416" y="2133600"/>
            <a:ext cx="13263357" cy="715010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018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5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5E5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2700" y="5143500"/>
            <a:ext cx="18300700" cy="5168900"/>
          </a:xfrm>
          <a:prstGeom prst="rect">
            <a:avLst/>
          </a:prstGeom>
        </p:spPr>
      </p:pic>
      <p:pic>
        <p:nvPicPr>
          <p:cNvPr id="3" name="Picture 3"/>
          <p:cNvPicPr>
            <a:picLocks noChangeAspect="1"/>
          </p:cNvPicPr>
          <p:nvPr/>
        </p:nvPicPr>
        <p:blipFill>
          <a:blip r:embed="rId4"/>
          <a:stretch>
            <a:fillRect/>
          </a:stretch>
        </p:blipFill>
        <p:spPr>
          <a:xfrm>
            <a:off x="622300" y="571500"/>
            <a:ext cx="17043400" cy="9156700"/>
          </a:xfrm>
          <a:prstGeom prst="rect">
            <a:avLst/>
          </a:prstGeom>
        </p:spPr>
      </p:pic>
      <p:pic>
        <p:nvPicPr>
          <p:cNvPr id="4" name="Picture 4"/>
          <p:cNvPicPr>
            <a:picLocks noChangeAspect="1"/>
          </p:cNvPicPr>
          <p:nvPr/>
        </p:nvPicPr>
        <p:blipFill>
          <a:blip r:embed="rId5"/>
          <a:stretch>
            <a:fillRect/>
          </a:stretch>
        </p:blipFill>
        <p:spPr>
          <a:xfrm>
            <a:off x="1117600" y="419100"/>
            <a:ext cx="2832100" cy="1498600"/>
          </a:xfrm>
          <a:prstGeom prst="rect">
            <a:avLst/>
          </a:prstGeom>
        </p:spPr>
      </p:pic>
      <p:sp>
        <p:nvSpPr>
          <p:cNvPr id="9" name="TextBox 9"/>
          <p:cNvSpPr txBox="1"/>
          <p:nvPr/>
        </p:nvSpPr>
        <p:spPr>
          <a:xfrm>
            <a:off x="1511300" y="787400"/>
            <a:ext cx="2044700" cy="647700"/>
          </a:xfrm>
          <a:prstGeom prst="rect">
            <a:avLst/>
          </a:prstGeom>
        </p:spPr>
        <p:txBody>
          <a:bodyPr lIns="0" tIns="0" rIns="0" bIns="0" rtlCol="0" anchor="ctr"/>
          <a:lstStyle/>
          <a:p>
            <a:pPr lvl="0" algn="ctr">
              <a:lnSpc>
                <a:spcPct val="107899"/>
              </a:lnSpc>
            </a:pPr>
            <a:r>
              <a:rPr lang="en-US" sz="1900" b="0" i="0" u="none" strike="noStrike" spc="100" dirty="0">
                <a:solidFill>
                  <a:srgbClr val="FFFFFF"/>
                </a:solidFill>
                <a:latin typeface="Pretendard Medium"/>
              </a:rPr>
              <a:t>Chapter</a:t>
            </a:r>
          </a:p>
          <a:p>
            <a:pPr lvl="0" algn="ctr">
              <a:lnSpc>
                <a:spcPct val="107899"/>
              </a:lnSpc>
            </a:pPr>
            <a:r>
              <a:rPr lang="en-US" sz="1900" b="0" i="0" u="none" strike="noStrike" spc="100" dirty="0">
                <a:solidFill>
                  <a:srgbClr val="FFFFFF"/>
                </a:solidFill>
                <a:latin typeface="Pretendard Medium"/>
              </a:rPr>
              <a:t>0</a:t>
            </a:r>
            <a:r>
              <a:rPr lang="en-US" altLang="ja-JP" sz="1900" b="0" i="0" u="none" strike="noStrike" spc="100" dirty="0">
                <a:solidFill>
                  <a:srgbClr val="FFFFFF"/>
                </a:solidFill>
                <a:latin typeface="Pretendard Medium"/>
              </a:rPr>
              <a:t>3</a:t>
            </a:r>
            <a:endParaRPr lang="en-US" sz="1900" b="0" i="0" u="none" strike="noStrike" spc="100" dirty="0">
              <a:solidFill>
                <a:srgbClr val="FFFFFF"/>
              </a:solidFill>
              <a:latin typeface="Pretendard Medium"/>
            </a:endParaRPr>
          </a:p>
        </p:txBody>
      </p:sp>
      <p:sp>
        <p:nvSpPr>
          <p:cNvPr id="13" name="TextBox 13"/>
          <p:cNvSpPr txBox="1"/>
          <p:nvPr/>
        </p:nvSpPr>
        <p:spPr>
          <a:xfrm>
            <a:off x="6096000" y="3784600"/>
            <a:ext cx="8001000" cy="2654300"/>
          </a:xfrm>
          <a:prstGeom prst="rect">
            <a:avLst/>
          </a:prstGeom>
        </p:spPr>
        <p:txBody>
          <a:bodyPr lIns="0" tIns="0" rIns="0" bIns="0" rtlCol="0" anchor="ctr"/>
          <a:lstStyle/>
          <a:p>
            <a:pPr lvl="0" algn="just">
              <a:lnSpc>
                <a:spcPct val="124499"/>
              </a:lnSpc>
            </a:pPr>
            <a:endParaRPr lang="ja-JP" altLang="ja-JP" sz="3600" b="0" i="0" u="none" strike="noStrike" dirty="0">
              <a:solidFill>
                <a:srgbClr val="526474"/>
              </a:solidFill>
              <a:latin typeface="+mj-ea"/>
              <a:ea typeface="+mj-ea"/>
            </a:endParaRPr>
          </a:p>
        </p:txBody>
      </p:sp>
      <p:sp>
        <p:nvSpPr>
          <p:cNvPr id="14" name="TextBox 14"/>
          <p:cNvSpPr txBox="1"/>
          <p:nvPr/>
        </p:nvSpPr>
        <p:spPr>
          <a:xfrm>
            <a:off x="5397500" y="2368550"/>
            <a:ext cx="7493000" cy="977900"/>
          </a:xfrm>
          <a:prstGeom prst="rect">
            <a:avLst/>
          </a:prstGeom>
        </p:spPr>
        <p:txBody>
          <a:bodyPr lIns="0" tIns="0" rIns="0" bIns="0" rtlCol="0" anchor="ctr"/>
          <a:lstStyle/>
          <a:p>
            <a:pPr lvl="0" algn="ctr">
              <a:lnSpc>
                <a:spcPct val="99600"/>
              </a:lnSpc>
            </a:pPr>
            <a:endParaRPr lang="ja-JP" sz="5500" b="1" i="0" u="none" strike="noStrike" dirty="0">
              <a:solidFill>
                <a:srgbClr val="00074E"/>
              </a:solidFill>
              <a:latin typeface="Avenir Next LT Pro Demi" panose="020B0704020202020204" pitchFamily="34" charset="0"/>
              <a:ea typeface="Noto Sans JP Black"/>
            </a:endParaRPr>
          </a:p>
        </p:txBody>
      </p:sp>
      <p:sp>
        <p:nvSpPr>
          <p:cNvPr id="19" name="TextBox 14">
            <a:extLst>
              <a:ext uri="{FF2B5EF4-FFF2-40B4-BE49-F238E27FC236}">
                <a16:creationId xmlns:a16="http://schemas.microsoft.com/office/drawing/2014/main" id="{56E8BC9E-5EDE-0269-E652-72506FB0935B}"/>
              </a:ext>
            </a:extLst>
          </p:cNvPr>
          <p:cNvSpPr txBox="1"/>
          <p:nvPr/>
        </p:nvSpPr>
        <p:spPr>
          <a:xfrm>
            <a:off x="7696200" y="965200"/>
            <a:ext cx="2540000" cy="406400"/>
          </a:xfrm>
          <a:prstGeom prst="rect">
            <a:avLst/>
          </a:prstGeom>
        </p:spPr>
        <p:txBody>
          <a:bodyPr lIns="0" tIns="0" rIns="0" bIns="0" rtlCol="0" anchor="ctr"/>
          <a:lstStyle/>
          <a:p>
            <a:pPr lvl="0" algn="ctr">
              <a:lnSpc>
                <a:spcPct val="107899"/>
              </a:lnSpc>
            </a:pPr>
            <a:endParaRPr lang="ja-JP" sz="3200" b="0" i="0" u="none" strike="noStrike" dirty="0">
              <a:solidFill>
                <a:srgbClr val="00074E"/>
              </a:solidFill>
              <a:ea typeface="Noto Sans JP Black"/>
            </a:endParaRPr>
          </a:p>
        </p:txBody>
      </p:sp>
      <p:sp>
        <p:nvSpPr>
          <p:cNvPr id="6" name="TextBox 31">
            <a:extLst>
              <a:ext uri="{FF2B5EF4-FFF2-40B4-BE49-F238E27FC236}">
                <a16:creationId xmlns:a16="http://schemas.microsoft.com/office/drawing/2014/main" id="{B4A48E88-1AE4-A605-8606-1D96F37AB46F}"/>
              </a:ext>
            </a:extLst>
          </p:cNvPr>
          <p:cNvSpPr txBox="1"/>
          <p:nvPr/>
        </p:nvSpPr>
        <p:spPr>
          <a:xfrm>
            <a:off x="6096000" y="1560769"/>
            <a:ext cx="6019800" cy="320982"/>
          </a:xfrm>
          <a:prstGeom prst="rect">
            <a:avLst/>
          </a:prstGeom>
        </p:spPr>
        <p:txBody>
          <a:bodyPr lIns="0" tIns="0" rIns="0" bIns="0" rtlCol="0" anchor="ctr"/>
          <a:lstStyle/>
          <a:p>
            <a:pPr>
              <a:lnSpc>
                <a:spcPct val="116199"/>
              </a:lnSpc>
            </a:pPr>
            <a:r>
              <a:rPr kumimoji="1" lang="ja-JP" altLang="en-US" sz="3200" b="1" dirty="0">
                <a:solidFill>
                  <a:srgbClr val="002060"/>
                </a:solidFill>
                <a:latin typeface="Noto Sans JP Black" panose="020B0600070205080204" charset="-128"/>
                <a:ea typeface="Noto Sans JP Black" panose="020B0600070205080204" charset="-128"/>
              </a:rPr>
              <a:t>個人間でのコミュニケーション</a:t>
            </a:r>
            <a:endParaRPr lang="en-US" sz="3200" b="0" i="0" u="none" strike="noStrike" dirty="0">
              <a:solidFill>
                <a:srgbClr val="002060"/>
              </a:solidFill>
              <a:latin typeface="Noto Sans JP Black" panose="020B0600070205080204" charset="-128"/>
              <a:ea typeface="Noto Sans JP Black" panose="020B0600070205080204" charset="-128"/>
            </a:endParaRPr>
          </a:p>
        </p:txBody>
      </p:sp>
      <p:sp>
        <p:nvSpPr>
          <p:cNvPr id="7" name="TextBox 31">
            <a:extLst>
              <a:ext uri="{FF2B5EF4-FFF2-40B4-BE49-F238E27FC236}">
                <a16:creationId xmlns:a16="http://schemas.microsoft.com/office/drawing/2014/main" id="{684A37D3-0CE5-E891-6881-55E0AA6FD293}"/>
              </a:ext>
            </a:extLst>
          </p:cNvPr>
          <p:cNvSpPr txBox="1"/>
          <p:nvPr/>
        </p:nvSpPr>
        <p:spPr>
          <a:xfrm>
            <a:off x="4245077" y="1346200"/>
            <a:ext cx="5168900" cy="355600"/>
          </a:xfrm>
          <a:prstGeom prst="rect">
            <a:avLst/>
          </a:prstGeom>
        </p:spPr>
        <p:txBody>
          <a:bodyPr lIns="0" tIns="0" rIns="0" bIns="0" rtlCol="0" anchor="ctr"/>
          <a:lstStyle/>
          <a:p>
            <a:pPr>
              <a:lnSpc>
                <a:spcPct val="116199"/>
              </a:lnSpc>
            </a:pPr>
            <a:r>
              <a:rPr kumimoji="1" lang="en-US" altLang="ja-JP" sz="2800" b="1" i="0" u="none" strike="noStrike" dirty="0">
                <a:solidFill>
                  <a:srgbClr val="002060"/>
                </a:solidFill>
                <a:latin typeface="Noto Sans JP Black" panose="020B0600070205080204" charset="-128"/>
                <a:ea typeface="Noto Sans JP Black" panose="020B0600070205080204" charset="-128"/>
              </a:rPr>
              <a:t>DM</a:t>
            </a:r>
            <a:r>
              <a:rPr kumimoji="1" lang="ja-JP" altLang="en-US" sz="2800" b="1" i="0" u="none" strike="noStrike" dirty="0">
                <a:solidFill>
                  <a:srgbClr val="002060"/>
                </a:solidFill>
                <a:latin typeface="Noto Sans JP Black" panose="020B0600070205080204" charset="-128"/>
                <a:ea typeface="Noto Sans JP Black" panose="020B0600070205080204" charset="-128"/>
              </a:rPr>
              <a:t>機能</a:t>
            </a:r>
            <a:endParaRPr lang="en-US" sz="2800" b="0" i="0" u="none" strike="noStrike" dirty="0">
              <a:solidFill>
                <a:srgbClr val="002060"/>
              </a:solidFill>
              <a:latin typeface="Noto Sans JP Black" panose="020B0600070205080204" charset="-128"/>
              <a:ea typeface="Noto Sans JP Black" panose="020B0600070205080204" charset="-128"/>
            </a:endParaRPr>
          </a:p>
        </p:txBody>
      </p:sp>
      <p:sp>
        <p:nvSpPr>
          <p:cNvPr id="11" name="正方形/長方形 10">
            <a:extLst>
              <a:ext uri="{FF2B5EF4-FFF2-40B4-BE49-F238E27FC236}">
                <a16:creationId xmlns:a16="http://schemas.microsoft.com/office/drawing/2014/main" id="{E31B6202-BB8E-459C-D8D0-33E9F41AC0A9}"/>
              </a:ext>
            </a:extLst>
          </p:cNvPr>
          <p:cNvSpPr/>
          <p:nvPr/>
        </p:nvSpPr>
        <p:spPr>
          <a:xfrm>
            <a:off x="2286000" y="2209800"/>
            <a:ext cx="14020800" cy="737956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89285A3F-3632-3151-73FC-8BAE6FAF78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7483" y="2311400"/>
            <a:ext cx="13493033" cy="7221143"/>
          </a:xfrm>
          <a:prstGeom prst="rect">
            <a:avLst/>
          </a:prstGeom>
        </p:spPr>
      </p:pic>
    </p:spTree>
    <p:extLst>
      <p:ext uri="{BB962C8B-B14F-4D97-AF65-F5344CB8AC3E}">
        <p14:creationId xmlns:p14="http://schemas.microsoft.com/office/powerpoint/2010/main" val="33852409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1043</TotalTime>
  <Words>2353</Words>
  <Application>Microsoft Office PowerPoint</Application>
  <PresentationFormat>ユーザー設定</PresentationFormat>
  <Paragraphs>307</Paragraphs>
  <Slides>27</Slides>
  <Notes>21</Notes>
  <HiddenSlides>0</HiddenSlides>
  <MMClips>1</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27</vt:i4>
      </vt:variant>
    </vt:vector>
  </HeadingPairs>
  <TitlesOfParts>
    <vt:vector size="40" baseType="lpstr">
      <vt:lpstr>Pretendard SemiBold</vt:lpstr>
      <vt:lpstr>Amasis MT Pro Black</vt:lpstr>
      <vt:lpstr>Calibri</vt:lpstr>
      <vt:lpstr>Noto Sans JP Black</vt:lpstr>
      <vt:lpstr>NotoSansJP</vt:lpstr>
      <vt:lpstr>Avenir Next LT Pro Demi</vt:lpstr>
      <vt:lpstr>Pretendard Regular</vt:lpstr>
      <vt:lpstr>游ゴシック</vt:lpstr>
      <vt:lpstr>BIZ UDPゴシック</vt:lpstr>
      <vt:lpstr>Noto Sans JP Medium</vt:lpstr>
      <vt:lpstr>Pretendard Medium</vt:lpstr>
      <vt:lpstr>Arial</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未来 藤土</cp:lastModifiedBy>
  <cp:revision>108</cp:revision>
  <dcterms:created xsi:type="dcterms:W3CDTF">2006-08-16T00:00:00Z</dcterms:created>
  <dcterms:modified xsi:type="dcterms:W3CDTF">2024-06-28T01:21:24Z</dcterms:modified>
</cp:coreProperties>
</file>